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73" r:id="rId2"/>
    <p:sldId id="260" r:id="rId3"/>
    <p:sldId id="257" r:id="rId4"/>
    <p:sldId id="261" r:id="rId5"/>
    <p:sldId id="262" r:id="rId6"/>
    <p:sldId id="275" r:id="rId7"/>
    <p:sldId id="259" r:id="rId8"/>
    <p:sldId id="263" r:id="rId9"/>
    <p:sldId id="280" r:id="rId10"/>
    <p:sldId id="284" r:id="rId11"/>
    <p:sldId id="286" r:id="rId12"/>
    <p:sldId id="283" r:id="rId13"/>
    <p:sldId id="287" r:id="rId14"/>
    <p:sldId id="276" r:id="rId15"/>
    <p:sldId id="258" r:id="rId16"/>
    <p:sldId id="277" r:id="rId17"/>
    <p:sldId id="256" r:id="rId18"/>
    <p:sldId id="282" r:id="rId19"/>
    <p:sldId id="264" r:id="rId20"/>
    <p:sldId id="267" r:id="rId21"/>
    <p:sldId id="268" r:id="rId22"/>
    <p:sldId id="288" r:id="rId23"/>
  </p:sldIdLst>
  <p:sldSz cx="12192000" cy="6858000"/>
  <p:notesSz cx="6858000" cy="9144000"/>
  <p:embeddedFontLst>
    <p:embeddedFont>
      <p:font typeface="Calibri" panose="020F0502020204030204" pitchFamily="34" charset="0"/>
      <p:regular r:id="rId24"/>
      <p:bold r:id="rId25"/>
      <p:italic r:id="rId26"/>
      <p:boldItalic r:id="rId27"/>
    </p:embeddedFont>
    <p:embeddedFont>
      <p:font typeface="Calibri Light" panose="020F0302020204030204" pitchFamily="34" charset="0"/>
      <p:regular r:id="rId28"/>
      <p:italic r:id="rId29"/>
    </p:embeddedFont>
    <p:embeddedFont>
      <p:font typeface="Cinzel Black" panose="00000A00000000000000" pitchFamily="2" charset="0"/>
      <p:bold r:id="rId30"/>
    </p:embeddedFont>
    <p:embeddedFont>
      <p:font typeface="Latha" panose="020B0604020202020204" pitchFamily="34" charset="0"/>
      <p:regular r:id="rId31"/>
      <p:bold r:id="rId3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0" autoAdjust="0"/>
    <p:restoredTop sz="94660"/>
  </p:normalViewPr>
  <p:slideViewPr>
    <p:cSldViewPr snapToGrid="0">
      <p:cViewPr>
        <p:scale>
          <a:sx n="50" d="100"/>
          <a:sy n="50" d="100"/>
        </p:scale>
        <p:origin x="2544" y="11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5.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C6DB4DC-4F52-47D3-B09E-9289C1E609F9}" type="datetimeFigureOut">
              <a:rPr lang="de-DE" smtClean="0"/>
              <a:t>30.08.2026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FC51BC53-3B4F-439D-92F2-0E03C53F2477}" type="slidenum">
              <a:rPr lang="de-DE" smtClean="0"/>
              <a:t>‹#›</a:t>
            </a:fld>
            <a:endParaRPr lang="de-DE"/>
          </a:p>
        </p:txBody>
      </p:sp>
    </p:spTree>
    <p:extLst>
      <p:ext uri="{BB962C8B-B14F-4D97-AF65-F5344CB8AC3E}">
        <p14:creationId xmlns:p14="http://schemas.microsoft.com/office/powerpoint/2010/main" val="826293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6DB4DC-4F52-47D3-B09E-9289C1E609F9}" type="datetimeFigureOut">
              <a:rPr lang="de-DE" smtClean="0"/>
              <a:t>30.08.2026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FC51BC53-3B4F-439D-92F2-0E03C53F2477}" type="slidenum">
              <a:rPr lang="de-DE" smtClean="0"/>
              <a:t>‹#›</a:t>
            </a:fld>
            <a:endParaRPr lang="de-DE"/>
          </a:p>
        </p:txBody>
      </p:sp>
    </p:spTree>
    <p:extLst>
      <p:ext uri="{BB962C8B-B14F-4D97-AF65-F5344CB8AC3E}">
        <p14:creationId xmlns:p14="http://schemas.microsoft.com/office/powerpoint/2010/main" val="1016991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C6DB4DC-4F52-47D3-B09E-9289C1E609F9}" type="datetimeFigureOut">
              <a:rPr lang="de-DE" smtClean="0"/>
              <a:t>30.08.2026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FC51BC53-3B4F-439D-92F2-0E03C53F2477}" type="slidenum">
              <a:rPr lang="de-DE" smtClean="0"/>
              <a:t>‹#›</a:t>
            </a:fld>
            <a:endParaRPr lang="de-DE"/>
          </a:p>
        </p:txBody>
      </p:sp>
    </p:spTree>
    <p:extLst>
      <p:ext uri="{BB962C8B-B14F-4D97-AF65-F5344CB8AC3E}">
        <p14:creationId xmlns:p14="http://schemas.microsoft.com/office/powerpoint/2010/main" val="3090407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C6DB4DC-4F52-47D3-B09E-9289C1E609F9}" type="datetimeFigureOut">
              <a:rPr lang="de-DE" smtClean="0"/>
              <a:t>30.08.2026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FC51BC53-3B4F-439D-92F2-0E03C53F2477}" type="slidenum">
              <a:rPr lang="de-DE" smtClean="0"/>
              <a:t>‹#›</a:t>
            </a:fld>
            <a:endParaRPr lang="de-DE"/>
          </a:p>
        </p:txBody>
      </p:sp>
    </p:spTree>
    <p:extLst>
      <p:ext uri="{BB962C8B-B14F-4D97-AF65-F5344CB8AC3E}">
        <p14:creationId xmlns:p14="http://schemas.microsoft.com/office/powerpoint/2010/main" val="12754712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C6DB4DC-4F52-47D3-B09E-9289C1E609F9}" type="datetimeFigureOut">
              <a:rPr lang="de-DE" smtClean="0"/>
              <a:t>30.08.2026</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FC51BC53-3B4F-439D-92F2-0E03C53F2477}" type="slidenum">
              <a:rPr lang="de-DE" smtClean="0"/>
              <a:t>‹#›</a:t>
            </a:fld>
            <a:endParaRPr lang="de-DE"/>
          </a:p>
        </p:txBody>
      </p:sp>
    </p:spTree>
    <p:extLst>
      <p:ext uri="{BB962C8B-B14F-4D97-AF65-F5344CB8AC3E}">
        <p14:creationId xmlns:p14="http://schemas.microsoft.com/office/powerpoint/2010/main" val="1729094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C6DB4DC-4F52-47D3-B09E-9289C1E609F9}" type="datetimeFigureOut">
              <a:rPr lang="de-DE" smtClean="0"/>
              <a:t>30.08.2026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FC51BC53-3B4F-439D-92F2-0E03C53F2477}" type="slidenum">
              <a:rPr lang="de-DE" smtClean="0"/>
              <a:t>‹#›</a:t>
            </a:fld>
            <a:endParaRPr lang="de-DE"/>
          </a:p>
        </p:txBody>
      </p:sp>
    </p:spTree>
    <p:extLst>
      <p:ext uri="{BB962C8B-B14F-4D97-AF65-F5344CB8AC3E}">
        <p14:creationId xmlns:p14="http://schemas.microsoft.com/office/powerpoint/2010/main" val="1464122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6DB4DC-4F52-47D3-B09E-9289C1E609F9}" type="datetimeFigureOut">
              <a:rPr lang="de-DE" smtClean="0"/>
              <a:t>30.08.2026</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FC51BC53-3B4F-439D-92F2-0E03C53F2477}" type="slidenum">
              <a:rPr lang="de-DE" smtClean="0"/>
              <a:t>‹#›</a:t>
            </a:fld>
            <a:endParaRPr lang="de-DE"/>
          </a:p>
        </p:txBody>
      </p:sp>
    </p:spTree>
    <p:extLst>
      <p:ext uri="{BB962C8B-B14F-4D97-AF65-F5344CB8AC3E}">
        <p14:creationId xmlns:p14="http://schemas.microsoft.com/office/powerpoint/2010/main" val="909516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C6DB4DC-4F52-47D3-B09E-9289C1E609F9}" type="datetimeFigureOut">
              <a:rPr lang="de-DE" smtClean="0"/>
              <a:t>30.08.2026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FC51BC53-3B4F-439D-92F2-0E03C53F2477}" type="slidenum">
              <a:rPr lang="de-DE" smtClean="0"/>
              <a:t>‹#›</a:t>
            </a:fld>
            <a:endParaRPr lang="de-DE"/>
          </a:p>
        </p:txBody>
      </p:sp>
    </p:spTree>
    <p:extLst>
      <p:ext uri="{BB962C8B-B14F-4D97-AF65-F5344CB8AC3E}">
        <p14:creationId xmlns:p14="http://schemas.microsoft.com/office/powerpoint/2010/main" val="312971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C6DB4DC-4F52-47D3-B09E-9289C1E609F9}" type="datetimeFigureOut">
              <a:rPr lang="de-DE" smtClean="0"/>
              <a:t>30.08.2026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FC51BC53-3B4F-439D-92F2-0E03C53F2477}" type="slidenum">
              <a:rPr lang="de-DE" smtClean="0"/>
              <a:t>‹#›</a:t>
            </a:fld>
            <a:endParaRPr lang="de-DE"/>
          </a:p>
        </p:txBody>
      </p:sp>
    </p:spTree>
    <p:extLst>
      <p:ext uri="{BB962C8B-B14F-4D97-AF65-F5344CB8AC3E}">
        <p14:creationId xmlns:p14="http://schemas.microsoft.com/office/powerpoint/2010/main" val="554873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6DB4DC-4F52-47D3-B09E-9289C1E609F9}" type="datetimeFigureOut">
              <a:rPr lang="de-DE" smtClean="0"/>
              <a:t>30.08.2026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FC51BC53-3B4F-439D-92F2-0E03C53F2477}" type="slidenum">
              <a:rPr lang="de-DE" smtClean="0"/>
              <a:t>‹#›</a:t>
            </a:fld>
            <a:endParaRPr lang="de-DE"/>
          </a:p>
        </p:txBody>
      </p:sp>
    </p:spTree>
    <p:extLst>
      <p:ext uri="{BB962C8B-B14F-4D97-AF65-F5344CB8AC3E}">
        <p14:creationId xmlns:p14="http://schemas.microsoft.com/office/powerpoint/2010/main" val="3090494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6DB4DC-4F52-47D3-B09E-9289C1E609F9}" type="datetimeFigureOut">
              <a:rPr lang="de-DE" smtClean="0"/>
              <a:t>30.08.2026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FC51BC53-3B4F-439D-92F2-0E03C53F2477}" type="slidenum">
              <a:rPr lang="de-DE" smtClean="0"/>
              <a:t>‹#›</a:t>
            </a:fld>
            <a:endParaRPr lang="de-DE"/>
          </a:p>
        </p:txBody>
      </p:sp>
    </p:spTree>
    <p:extLst>
      <p:ext uri="{BB962C8B-B14F-4D97-AF65-F5344CB8AC3E}">
        <p14:creationId xmlns:p14="http://schemas.microsoft.com/office/powerpoint/2010/main" val="1301234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6DB4DC-4F52-47D3-B09E-9289C1E609F9}" type="datetimeFigureOut">
              <a:rPr lang="de-DE" smtClean="0"/>
              <a:t>30.08.2026</a:t>
            </a:fld>
            <a:endParaRPr lang="de-D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51BC53-3B4F-439D-92F2-0E03C53F2477}" type="slidenum">
              <a:rPr lang="de-DE" smtClean="0"/>
              <a:t>‹#›</a:t>
            </a:fld>
            <a:endParaRPr lang="de-DE"/>
          </a:p>
        </p:txBody>
      </p:sp>
    </p:spTree>
    <p:extLst>
      <p:ext uri="{BB962C8B-B14F-4D97-AF65-F5344CB8AC3E}">
        <p14:creationId xmlns:p14="http://schemas.microsoft.com/office/powerpoint/2010/main" val="384996836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4AD9C-7F94-4B9E-A114-E330AE7207FC}"/>
              </a:ext>
            </a:extLst>
          </p:cNvPr>
          <p:cNvSpPr>
            <a:spLocks noGrp="1"/>
          </p:cNvSpPr>
          <p:nvPr>
            <p:ph type="title"/>
          </p:nvPr>
        </p:nvSpPr>
        <p:spPr/>
        <p:txBody>
          <a:bodyPr/>
          <a:lstStyle/>
          <a:p>
            <a:endParaRPr lang="de-DE"/>
          </a:p>
        </p:txBody>
      </p:sp>
      <p:sp>
        <p:nvSpPr>
          <p:cNvPr id="3" name="Content Placeholder 2">
            <a:extLst>
              <a:ext uri="{FF2B5EF4-FFF2-40B4-BE49-F238E27FC236}">
                <a16:creationId xmlns:a16="http://schemas.microsoft.com/office/drawing/2014/main" id="{1D617F5E-40A2-4CE5-8FAA-56C3E80E08BF}"/>
              </a:ext>
            </a:extLst>
          </p:cNvPr>
          <p:cNvSpPr>
            <a:spLocks noGrp="1"/>
          </p:cNvSpPr>
          <p:nvPr>
            <p:ph idx="1"/>
          </p:nvPr>
        </p:nvSpPr>
        <p:spPr/>
        <p:txBody>
          <a:bodyPr/>
          <a:lstStyle/>
          <a:p>
            <a:endParaRPr lang="de-DE"/>
          </a:p>
        </p:txBody>
      </p:sp>
      <p:pic>
        <p:nvPicPr>
          <p:cNvPr id="4" name="Picture 3">
            <a:extLst>
              <a:ext uri="{FF2B5EF4-FFF2-40B4-BE49-F238E27FC236}">
                <a16:creationId xmlns:a16="http://schemas.microsoft.com/office/drawing/2014/main" id="{194A4FDF-BC6A-4F41-9408-A098D322B1F6}"/>
              </a:ext>
            </a:extLst>
          </p:cNvPr>
          <p:cNvPicPr>
            <a:picLocks noChangeAspect="1"/>
          </p:cNvPicPr>
          <p:nvPr/>
        </p:nvPicPr>
        <p:blipFill rotWithShape="1">
          <a:blip r:embed="rId2"/>
          <a:srcRect t="15689" r="14883"/>
          <a:stretch/>
        </p:blipFill>
        <p:spPr>
          <a:xfrm>
            <a:off x="-323850" y="44062"/>
            <a:ext cx="9677400" cy="6769875"/>
          </a:xfrm>
          <a:prstGeom prst="rect">
            <a:avLst/>
          </a:prstGeom>
        </p:spPr>
      </p:pic>
      <p:pic>
        <p:nvPicPr>
          <p:cNvPr id="5" name="Picture 4">
            <a:extLst>
              <a:ext uri="{FF2B5EF4-FFF2-40B4-BE49-F238E27FC236}">
                <a16:creationId xmlns:a16="http://schemas.microsoft.com/office/drawing/2014/main" id="{C3AD44C4-088D-450B-B9EE-5D02BADC620F}"/>
              </a:ext>
            </a:extLst>
          </p:cNvPr>
          <p:cNvPicPr>
            <a:picLocks noChangeAspect="1"/>
          </p:cNvPicPr>
          <p:nvPr/>
        </p:nvPicPr>
        <p:blipFill>
          <a:blip r:embed="rId3"/>
          <a:stretch>
            <a:fillRect/>
          </a:stretch>
        </p:blipFill>
        <p:spPr>
          <a:xfrm>
            <a:off x="9647751" y="451948"/>
            <a:ext cx="5449838" cy="3402513"/>
          </a:xfrm>
          <a:prstGeom prst="rect">
            <a:avLst/>
          </a:prstGeom>
        </p:spPr>
      </p:pic>
      <p:pic>
        <p:nvPicPr>
          <p:cNvPr id="6" name="Picture 5">
            <a:extLst>
              <a:ext uri="{FF2B5EF4-FFF2-40B4-BE49-F238E27FC236}">
                <a16:creationId xmlns:a16="http://schemas.microsoft.com/office/drawing/2014/main" id="{67FA95DC-55F7-4950-84C0-218094BCC0EF}"/>
              </a:ext>
            </a:extLst>
          </p:cNvPr>
          <p:cNvPicPr>
            <a:picLocks noChangeAspect="1"/>
          </p:cNvPicPr>
          <p:nvPr/>
        </p:nvPicPr>
        <p:blipFill>
          <a:blip r:embed="rId4"/>
          <a:stretch>
            <a:fillRect/>
          </a:stretch>
        </p:blipFill>
        <p:spPr>
          <a:xfrm>
            <a:off x="9647751" y="4293007"/>
            <a:ext cx="2303380" cy="214130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731777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FE5A0-4C56-4156-9C9E-464AD153FDDA}"/>
              </a:ext>
            </a:extLst>
          </p:cNvPr>
          <p:cNvSpPr>
            <a:spLocks noGrp="1"/>
          </p:cNvSpPr>
          <p:nvPr>
            <p:ph type="title"/>
          </p:nvPr>
        </p:nvSpPr>
        <p:spPr/>
        <p:txBody>
          <a:bodyPr/>
          <a:lstStyle/>
          <a:p>
            <a:endParaRPr lang="de-DE"/>
          </a:p>
        </p:txBody>
      </p:sp>
      <p:sp>
        <p:nvSpPr>
          <p:cNvPr id="3" name="Content Placeholder 2">
            <a:extLst>
              <a:ext uri="{FF2B5EF4-FFF2-40B4-BE49-F238E27FC236}">
                <a16:creationId xmlns:a16="http://schemas.microsoft.com/office/drawing/2014/main" id="{A23816D6-C1DB-454D-A038-0C09DC222829}"/>
              </a:ext>
            </a:extLst>
          </p:cNvPr>
          <p:cNvSpPr>
            <a:spLocks noGrp="1"/>
          </p:cNvSpPr>
          <p:nvPr>
            <p:ph idx="1"/>
          </p:nvPr>
        </p:nvSpPr>
        <p:spPr/>
        <p:txBody>
          <a:bodyPr/>
          <a:lstStyle/>
          <a:p>
            <a:endParaRPr lang="de-DE"/>
          </a:p>
        </p:txBody>
      </p:sp>
      <p:sp>
        <p:nvSpPr>
          <p:cNvPr id="4" name="AutoShape 2" descr="Generiertes Bild: Jesus lehrt auf dem Bergҗ">
            <a:extLst>
              <a:ext uri="{FF2B5EF4-FFF2-40B4-BE49-F238E27FC236}">
                <a16:creationId xmlns:a16="http://schemas.microsoft.com/office/drawing/2014/main" id="{84AC6399-86A2-4C35-A740-895F0F2766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5" name="Picture 4">
            <a:extLst>
              <a:ext uri="{FF2B5EF4-FFF2-40B4-BE49-F238E27FC236}">
                <a16:creationId xmlns:a16="http://schemas.microsoft.com/office/drawing/2014/main" id="{104B72AD-5B97-47C9-BA4B-F072B671C6F3}"/>
              </a:ext>
            </a:extLst>
          </p:cNvPr>
          <p:cNvPicPr>
            <a:picLocks noChangeAspect="1"/>
          </p:cNvPicPr>
          <p:nvPr/>
        </p:nvPicPr>
        <p:blipFill>
          <a:blip r:embed="rId2"/>
          <a:stretch>
            <a:fillRect/>
          </a:stretch>
        </p:blipFill>
        <p:spPr>
          <a:xfrm flipH="1">
            <a:off x="838200" y="0"/>
            <a:ext cx="10223963" cy="6858000"/>
          </a:xfrm>
          <a:prstGeom prst="rect">
            <a:avLst/>
          </a:prstGeom>
        </p:spPr>
      </p:pic>
    </p:spTree>
    <p:extLst>
      <p:ext uri="{BB962C8B-B14F-4D97-AF65-F5344CB8AC3E}">
        <p14:creationId xmlns:p14="http://schemas.microsoft.com/office/powerpoint/2010/main" val="4089529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52372-7A2A-4AB8-93FB-8BC5589DDBCF}"/>
              </a:ext>
            </a:extLst>
          </p:cNvPr>
          <p:cNvSpPr>
            <a:spLocks noGrp="1"/>
          </p:cNvSpPr>
          <p:nvPr>
            <p:ph type="title"/>
          </p:nvPr>
        </p:nvSpPr>
        <p:spPr/>
        <p:txBody>
          <a:bodyPr/>
          <a:lstStyle/>
          <a:p>
            <a:r>
              <a:rPr lang="de-DE" dirty="0">
                <a:latin typeface="Cinzel Black" panose="00000A00000000000000" pitchFamily="2" charset="0"/>
              </a:rPr>
              <a:t>Matthäus 28, 18-20</a:t>
            </a:r>
          </a:p>
        </p:txBody>
      </p:sp>
      <p:sp>
        <p:nvSpPr>
          <p:cNvPr id="3" name="Content Placeholder 2">
            <a:extLst>
              <a:ext uri="{FF2B5EF4-FFF2-40B4-BE49-F238E27FC236}">
                <a16:creationId xmlns:a16="http://schemas.microsoft.com/office/drawing/2014/main" id="{4DD4B388-D122-469F-BA73-5EC669FDF74B}"/>
              </a:ext>
            </a:extLst>
          </p:cNvPr>
          <p:cNvSpPr>
            <a:spLocks noGrp="1"/>
          </p:cNvSpPr>
          <p:nvPr>
            <p:ph idx="1"/>
          </p:nvPr>
        </p:nvSpPr>
        <p:spPr/>
        <p:txBody>
          <a:bodyPr>
            <a:normAutofit/>
          </a:bodyPr>
          <a:lstStyle/>
          <a:p>
            <a:pPr marL="0" indent="0">
              <a:buNone/>
            </a:pPr>
            <a:r>
              <a:rPr lang="de-DE" sz="3600" dirty="0"/>
              <a:t>18 Jesus kam und sagte zu seinen Jüngern: </a:t>
            </a:r>
            <a:r>
              <a:rPr lang="de-DE" sz="3600" dirty="0">
                <a:solidFill>
                  <a:srgbClr val="FFFF00"/>
                </a:solidFill>
              </a:rPr>
              <a:t>»Mir ist alle Macht im Himmel und auf der Erde gegeben. </a:t>
            </a:r>
          </a:p>
        </p:txBody>
      </p:sp>
      <p:sp>
        <p:nvSpPr>
          <p:cNvPr id="4" name="TextBox 3">
            <a:extLst>
              <a:ext uri="{FF2B5EF4-FFF2-40B4-BE49-F238E27FC236}">
                <a16:creationId xmlns:a16="http://schemas.microsoft.com/office/drawing/2014/main" id="{EE3E1B17-F64E-4D73-A542-7F71D4AB8AFB}"/>
              </a:ext>
            </a:extLst>
          </p:cNvPr>
          <p:cNvSpPr txBox="1"/>
          <p:nvPr/>
        </p:nvSpPr>
        <p:spPr>
          <a:xfrm>
            <a:off x="7162800" y="3429000"/>
            <a:ext cx="4248150" cy="1569660"/>
          </a:xfrm>
          <a:prstGeom prst="rect">
            <a:avLst/>
          </a:prstGeom>
          <a:noFill/>
        </p:spPr>
        <p:txBody>
          <a:bodyPr wrap="square" rtlCol="0">
            <a:spAutoFit/>
          </a:bodyPr>
          <a:lstStyle/>
          <a:p>
            <a:r>
              <a:rPr lang="de-DE" sz="2400" b="1" dirty="0"/>
              <a:t>Exousía bedeutet:</a:t>
            </a:r>
          </a:p>
          <a:p>
            <a:pPr marL="742950" lvl="1" indent="-285750">
              <a:buFont typeface="Arial" panose="020B0604020202020204" pitchFamily="34" charset="0"/>
              <a:buChar char="•"/>
            </a:pPr>
            <a:r>
              <a:rPr lang="de-DE" sz="2400" b="1" dirty="0"/>
              <a:t>Vollmacht</a:t>
            </a:r>
            <a:r>
              <a:rPr lang="de-DE" sz="2400" dirty="0"/>
              <a:t> </a:t>
            </a:r>
          </a:p>
          <a:p>
            <a:pPr marL="742950" lvl="1" indent="-285750">
              <a:buFont typeface="Arial" panose="020B0604020202020204" pitchFamily="34" charset="0"/>
              <a:buChar char="•"/>
            </a:pPr>
            <a:r>
              <a:rPr lang="de-DE" sz="2400" b="1" dirty="0"/>
              <a:t>Autorität</a:t>
            </a:r>
            <a:r>
              <a:rPr lang="de-DE" sz="2400" dirty="0"/>
              <a:t> </a:t>
            </a:r>
          </a:p>
          <a:p>
            <a:pPr marL="742950" lvl="1" indent="-285750">
              <a:buFont typeface="Arial" panose="020B0604020202020204" pitchFamily="34" charset="0"/>
              <a:buChar char="•"/>
            </a:pPr>
            <a:r>
              <a:rPr lang="de-DE" sz="2400" b="1" dirty="0"/>
              <a:t>Herrschaftsrecht</a:t>
            </a:r>
            <a:endParaRPr lang="de-DE" sz="2400" dirty="0"/>
          </a:p>
        </p:txBody>
      </p:sp>
    </p:spTree>
    <p:extLst>
      <p:ext uri="{BB962C8B-B14F-4D97-AF65-F5344CB8AC3E}">
        <p14:creationId xmlns:p14="http://schemas.microsoft.com/office/powerpoint/2010/main" val="4156860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52372-7A2A-4AB8-93FB-8BC5589DDBCF}"/>
              </a:ext>
            </a:extLst>
          </p:cNvPr>
          <p:cNvSpPr>
            <a:spLocks noGrp="1"/>
          </p:cNvSpPr>
          <p:nvPr>
            <p:ph type="title"/>
          </p:nvPr>
        </p:nvSpPr>
        <p:spPr/>
        <p:txBody>
          <a:bodyPr/>
          <a:lstStyle/>
          <a:p>
            <a:r>
              <a:rPr lang="de-DE" dirty="0">
                <a:latin typeface="Cinzel Black" panose="00000A00000000000000" pitchFamily="2" charset="0"/>
              </a:rPr>
              <a:t>Matthäus 28 – </a:t>
            </a:r>
            <a:r>
              <a:rPr lang="de-DE" dirty="0">
                <a:solidFill>
                  <a:srgbClr val="FFFF00"/>
                </a:solidFill>
                <a:latin typeface="Cinzel Black" panose="00000A00000000000000" pitchFamily="2" charset="0"/>
              </a:rPr>
              <a:t>GEHT!</a:t>
            </a:r>
          </a:p>
        </p:txBody>
      </p:sp>
      <p:sp>
        <p:nvSpPr>
          <p:cNvPr id="3" name="Content Placeholder 2">
            <a:extLst>
              <a:ext uri="{FF2B5EF4-FFF2-40B4-BE49-F238E27FC236}">
                <a16:creationId xmlns:a16="http://schemas.microsoft.com/office/drawing/2014/main" id="{4DD4B388-D122-469F-BA73-5EC669FDF74B}"/>
              </a:ext>
            </a:extLst>
          </p:cNvPr>
          <p:cNvSpPr>
            <a:spLocks noGrp="1"/>
          </p:cNvSpPr>
          <p:nvPr>
            <p:ph idx="1"/>
          </p:nvPr>
        </p:nvSpPr>
        <p:spPr/>
        <p:txBody>
          <a:bodyPr>
            <a:normAutofit/>
          </a:bodyPr>
          <a:lstStyle/>
          <a:p>
            <a:pPr marL="0" indent="0">
              <a:buNone/>
            </a:pPr>
            <a:r>
              <a:rPr lang="de-DE" sz="3600" dirty="0"/>
              <a:t>18 Jesus kam und sagte zu seinen Jüngern: »Mir ist alle Macht im Himmel und auf der Erde gegeben. </a:t>
            </a:r>
          </a:p>
          <a:p>
            <a:pPr marL="0" indent="0">
              <a:buNone/>
            </a:pPr>
            <a:r>
              <a:rPr lang="de-DE" sz="3600" dirty="0"/>
              <a:t>19 </a:t>
            </a:r>
            <a:r>
              <a:rPr lang="de-DE" sz="3600" dirty="0">
                <a:solidFill>
                  <a:srgbClr val="FFFF00"/>
                </a:solidFill>
              </a:rPr>
              <a:t>Darum geht und macht alle Völker zu Jüngern. Tauft sie im Namen des Vaters und des Sohnes und des Heiligen Geistes 20 und lehrt sie, alles zu befolgen, was ich euch aufgetragen habe. </a:t>
            </a:r>
          </a:p>
        </p:txBody>
      </p:sp>
    </p:spTree>
    <p:extLst>
      <p:ext uri="{BB962C8B-B14F-4D97-AF65-F5344CB8AC3E}">
        <p14:creationId xmlns:p14="http://schemas.microsoft.com/office/powerpoint/2010/main" val="103078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52372-7A2A-4AB8-93FB-8BC5589DDBCF}"/>
              </a:ext>
            </a:extLst>
          </p:cNvPr>
          <p:cNvSpPr>
            <a:spLocks noGrp="1"/>
          </p:cNvSpPr>
          <p:nvPr>
            <p:ph type="title"/>
          </p:nvPr>
        </p:nvSpPr>
        <p:spPr/>
        <p:txBody>
          <a:bodyPr/>
          <a:lstStyle/>
          <a:p>
            <a:r>
              <a:rPr lang="de-DE" dirty="0">
                <a:latin typeface="Cinzel Black" panose="00000A00000000000000" pitchFamily="2" charset="0"/>
              </a:rPr>
              <a:t>Matthäus 28</a:t>
            </a:r>
          </a:p>
        </p:txBody>
      </p:sp>
      <p:sp>
        <p:nvSpPr>
          <p:cNvPr id="3" name="Content Placeholder 2">
            <a:extLst>
              <a:ext uri="{FF2B5EF4-FFF2-40B4-BE49-F238E27FC236}">
                <a16:creationId xmlns:a16="http://schemas.microsoft.com/office/drawing/2014/main" id="{4DD4B388-D122-469F-BA73-5EC669FDF74B}"/>
              </a:ext>
            </a:extLst>
          </p:cNvPr>
          <p:cNvSpPr>
            <a:spLocks noGrp="1"/>
          </p:cNvSpPr>
          <p:nvPr>
            <p:ph idx="1"/>
          </p:nvPr>
        </p:nvSpPr>
        <p:spPr/>
        <p:txBody>
          <a:bodyPr>
            <a:normAutofit/>
          </a:bodyPr>
          <a:lstStyle/>
          <a:p>
            <a:pPr marL="0" indent="0">
              <a:buNone/>
            </a:pPr>
            <a:r>
              <a:rPr lang="de-DE" sz="3600" dirty="0"/>
              <a:t>18 Jesus kam und sagte zu seinen Jüngern: »Mir ist alle Macht im Himmel und auf der Erde gegeben. </a:t>
            </a:r>
          </a:p>
          <a:p>
            <a:pPr marL="0" indent="0">
              <a:buNone/>
            </a:pPr>
            <a:r>
              <a:rPr lang="de-DE" sz="3600" dirty="0"/>
              <a:t>19 Darum geht und macht alle Völker zu Jüngern. Tauft sie im Namen des Vaters und des Sohnes und des Heiligen Geistes 20 und lehrt sie, alles zu befolgen, was ich euch aufgetragen habe. </a:t>
            </a:r>
          </a:p>
          <a:p>
            <a:pPr marL="0" indent="0">
              <a:buNone/>
            </a:pPr>
            <a:r>
              <a:rPr lang="de-DE" sz="3600" dirty="0">
                <a:solidFill>
                  <a:srgbClr val="FFFF00"/>
                </a:solidFill>
              </a:rPr>
              <a:t>Und ich versichere euch: Ich bin immer bei euch bis ans Ende der Zeit.« </a:t>
            </a:r>
          </a:p>
        </p:txBody>
      </p:sp>
    </p:spTree>
    <p:extLst>
      <p:ext uri="{BB962C8B-B14F-4D97-AF65-F5344CB8AC3E}">
        <p14:creationId xmlns:p14="http://schemas.microsoft.com/office/powerpoint/2010/main" val="131196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FE5A0-4C56-4156-9C9E-464AD153FDDA}"/>
              </a:ext>
            </a:extLst>
          </p:cNvPr>
          <p:cNvSpPr>
            <a:spLocks noGrp="1"/>
          </p:cNvSpPr>
          <p:nvPr>
            <p:ph type="title"/>
          </p:nvPr>
        </p:nvSpPr>
        <p:spPr/>
        <p:txBody>
          <a:bodyPr/>
          <a:lstStyle/>
          <a:p>
            <a:endParaRPr lang="de-DE"/>
          </a:p>
        </p:txBody>
      </p:sp>
      <p:sp>
        <p:nvSpPr>
          <p:cNvPr id="3" name="Content Placeholder 2">
            <a:extLst>
              <a:ext uri="{FF2B5EF4-FFF2-40B4-BE49-F238E27FC236}">
                <a16:creationId xmlns:a16="http://schemas.microsoft.com/office/drawing/2014/main" id="{A23816D6-C1DB-454D-A038-0C09DC222829}"/>
              </a:ext>
            </a:extLst>
          </p:cNvPr>
          <p:cNvSpPr>
            <a:spLocks noGrp="1"/>
          </p:cNvSpPr>
          <p:nvPr>
            <p:ph idx="1"/>
          </p:nvPr>
        </p:nvSpPr>
        <p:spPr/>
        <p:txBody>
          <a:bodyPr/>
          <a:lstStyle/>
          <a:p>
            <a:endParaRPr lang="de-DE"/>
          </a:p>
        </p:txBody>
      </p:sp>
      <p:sp>
        <p:nvSpPr>
          <p:cNvPr id="4" name="AutoShape 2" descr="Generiertes Bild: Jesus lehrt auf dem Bergҗ">
            <a:extLst>
              <a:ext uri="{FF2B5EF4-FFF2-40B4-BE49-F238E27FC236}">
                <a16:creationId xmlns:a16="http://schemas.microsoft.com/office/drawing/2014/main" id="{84AC6399-86A2-4C35-A740-895F0F2766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5" name="Picture 4">
            <a:extLst>
              <a:ext uri="{FF2B5EF4-FFF2-40B4-BE49-F238E27FC236}">
                <a16:creationId xmlns:a16="http://schemas.microsoft.com/office/drawing/2014/main" id="{104B72AD-5B97-47C9-BA4B-F072B671C6F3}"/>
              </a:ext>
            </a:extLst>
          </p:cNvPr>
          <p:cNvPicPr>
            <a:picLocks noChangeAspect="1"/>
          </p:cNvPicPr>
          <p:nvPr/>
        </p:nvPicPr>
        <p:blipFill>
          <a:blip r:embed="rId2"/>
          <a:stretch>
            <a:fillRect/>
          </a:stretch>
        </p:blipFill>
        <p:spPr>
          <a:xfrm>
            <a:off x="1028700" y="0"/>
            <a:ext cx="10134600" cy="6858000"/>
          </a:xfrm>
          <a:prstGeom prst="rect">
            <a:avLst/>
          </a:prstGeom>
        </p:spPr>
      </p:pic>
    </p:spTree>
    <p:extLst>
      <p:ext uri="{BB962C8B-B14F-4D97-AF65-F5344CB8AC3E}">
        <p14:creationId xmlns:p14="http://schemas.microsoft.com/office/powerpoint/2010/main" val="209248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A797B-9D91-4B54-A26A-E1A30F42A4E2}"/>
              </a:ext>
            </a:extLst>
          </p:cNvPr>
          <p:cNvSpPr>
            <a:spLocks noGrp="1"/>
          </p:cNvSpPr>
          <p:nvPr>
            <p:ph type="title"/>
          </p:nvPr>
        </p:nvSpPr>
        <p:spPr/>
        <p:txBody>
          <a:bodyPr/>
          <a:lstStyle/>
          <a:p>
            <a:r>
              <a:rPr lang="de-DE" dirty="0">
                <a:latin typeface="Cinzel Black" panose="00000A00000000000000" pitchFamily="2" charset="0"/>
              </a:rPr>
              <a:t>Apostelgeschichte 1 – </a:t>
            </a:r>
            <a:r>
              <a:rPr lang="de-DE" dirty="0">
                <a:solidFill>
                  <a:srgbClr val="FFFF00"/>
                </a:solidFill>
                <a:latin typeface="Cinzel Black" panose="00000A00000000000000" pitchFamily="2" charset="0"/>
              </a:rPr>
              <a:t>WARTET!</a:t>
            </a:r>
          </a:p>
        </p:txBody>
      </p:sp>
      <p:sp>
        <p:nvSpPr>
          <p:cNvPr id="3" name="Content Placeholder 2">
            <a:extLst>
              <a:ext uri="{FF2B5EF4-FFF2-40B4-BE49-F238E27FC236}">
                <a16:creationId xmlns:a16="http://schemas.microsoft.com/office/drawing/2014/main" id="{BB9130E5-A27C-4547-929A-8A2EC1BB8D64}"/>
              </a:ext>
            </a:extLst>
          </p:cNvPr>
          <p:cNvSpPr>
            <a:spLocks noGrp="1"/>
          </p:cNvSpPr>
          <p:nvPr>
            <p:ph idx="1"/>
          </p:nvPr>
        </p:nvSpPr>
        <p:spPr/>
        <p:txBody>
          <a:bodyPr>
            <a:normAutofit/>
          </a:bodyPr>
          <a:lstStyle/>
          <a:p>
            <a:pPr marL="0" indent="0">
              <a:buNone/>
            </a:pPr>
            <a:r>
              <a:rPr lang="de-DE" sz="3600" dirty="0"/>
              <a:t>4 Und als er mit ihnen versammelt war, befahl er ihnen, sich nicht von Jerusalem zu entfernen, sondern</a:t>
            </a:r>
            <a:r>
              <a:rPr lang="de-DE" sz="3600" dirty="0">
                <a:solidFill>
                  <a:srgbClr val="FFFF00"/>
                </a:solidFill>
              </a:rPr>
              <a:t> auf die Verheißung des Vaters zu warten</a:t>
            </a:r>
            <a:r>
              <a:rPr lang="de-DE" sz="3600" dirty="0"/>
              <a:t> – die ihr⟨, sagte er,⟩ von mir gehört habt;</a:t>
            </a:r>
          </a:p>
          <a:p>
            <a:pPr marL="0" indent="0">
              <a:buNone/>
            </a:pPr>
            <a:r>
              <a:rPr lang="de-DE" sz="3600" dirty="0"/>
              <a:t>5 denn Johannes taufte mit Wasser, ihr aber werdet </a:t>
            </a:r>
            <a:br>
              <a:rPr lang="de-DE" sz="3600" dirty="0"/>
            </a:br>
            <a:r>
              <a:rPr lang="de-DE" sz="3600" dirty="0">
                <a:solidFill>
                  <a:srgbClr val="FFFF00"/>
                </a:solidFill>
              </a:rPr>
              <a:t>mit Heiligem Geist getauft </a:t>
            </a:r>
            <a:r>
              <a:rPr lang="de-DE" sz="3600" dirty="0"/>
              <a:t>werden nach diesen wenigen Tagen.</a:t>
            </a:r>
          </a:p>
        </p:txBody>
      </p:sp>
    </p:spTree>
    <p:extLst>
      <p:ext uri="{BB962C8B-B14F-4D97-AF65-F5344CB8AC3E}">
        <p14:creationId xmlns:p14="http://schemas.microsoft.com/office/powerpoint/2010/main" val="4011638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A797B-9D91-4B54-A26A-E1A30F42A4E2}"/>
              </a:ext>
            </a:extLst>
          </p:cNvPr>
          <p:cNvSpPr>
            <a:spLocks noGrp="1"/>
          </p:cNvSpPr>
          <p:nvPr>
            <p:ph type="title"/>
          </p:nvPr>
        </p:nvSpPr>
        <p:spPr/>
        <p:txBody>
          <a:bodyPr/>
          <a:lstStyle/>
          <a:p>
            <a:r>
              <a:rPr lang="de-DE" dirty="0">
                <a:latin typeface="Cinzel Black" panose="00000A00000000000000" pitchFamily="2" charset="0"/>
              </a:rPr>
              <a:t>Apostelgeschichte 1, 4-8</a:t>
            </a:r>
          </a:p>
        </p:txBody>
      </p:sp>
      <p:sp>
        <p:nvSpPr>
          <p:cNvPr id="3" name="Content Placeholder 2">
            <a:extLst>
              <a:ext uri="{FF2B5EF4-FFF2-40B4-BE49-F238E27FC236}">
                <a16:creationId xmlns:a16="http://schemas.microsoft.com/office/drawing/2014/main" id="{BB9130E5-A27C-4547-929A-8A2EC1BB8D64}"/>
              </a:ext>
            </a:extLst>
          </p:cNvPr>
          <p:cNvSpPr>
            <a:spLocks noGrp="1"/>
          </p:cNvSpPr>
          <p:nvPr>
            <p:ph idx="1"/>
          </p:nvPr>
        </p:nvSpPr>
        <p:spPr/>
        <p:txBody>
          <a:bodyPr>
            <a:normAutofit lnSpcReduction="10000"/>
          </a:bodyPr>
          <a:lstStyle/>
          <a:p>
            <a:pPr marL="0" indent="0">
              <a:buNone/>
            </a:pPr>
            <a:r>
              <a:rPr lang="de-DE" sz="3600" dirty="0"/>
              <a:t>6 Sie nun, als sie zusammengekommen waren, fragten ihn und sagten: Herr, stellst du in dieser Zeit für Israel das Reich wieder her?7 Er sprach zu ihnen: Es ist nicht eure Sache, Zeiten oder Zeitpunkte zu wissen, die der Vater in seiner eigenen Vollmacht festgesetzt hat.</a:t>
            </a:r>
          </a:p>
          <a:p>
            <a:pPr marL="0" indent="0">
              <a:buNone/>
            </a:pPr>
            <a:r>
              <a:rPr lang="de-DE" sz="3600" dirty="0"/>
              <a:t>8 Aber </a:t>
            </a:r>
            <a:r>
              <a:rPr lang="de-DE" sz="3600" dirty="0">
                <a:solidFill>
                  <a:srgbClr val="FFFF00"/>
                </a:solidFill>
              </a:rPr>
              <a:t>ihr werdet Kraft empfangen</a:t>
            </a:r>
            <a:r>
              <a:rPr lang="de-DE" sz="3600" dirty="0"/>
              <a:t>, wenn der Heilige Geist auf euch gekommen ist; und </a:t>
            </a:r>
            <a:r>
              <a:rPr lang="de-DE" sz="3600" dirty="0">
                <a:solidFill>
                  <a:srgbClr val="FFFF00"/>
                </a:solidFill>
              </a:rPr>
              <a:t>ihr werdet meine Zeugen sein</a:t>
            </a:r>
            <a:r>
              <a:rPr lang="de-DE" sz="3600" dirty="0"/>
              <a:t>, sowohl in Jerusalem als auch in ganz Judäa und Samaria und bis an das Ende der Erde.</a:t>
            </a:r>
          </a:p>
        </p:txBody>
      </p:sp>
    </p:spTree>
    <p:extLst>
      <p:ext uri="{BB962C8B-B14F-4D97-AF65-F5344CB8AC3E}">
        <p14:creationId xmlns:p14="http://schemas.microsoft.com/office/powerpoint/2010/main" val="3483368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8230E-AC5E-4CB3-B1CC-C2F2E079F793}"/>
              </a:ext>
            </a:extLst>
          </p:cNvPr>
          <p:cNvSpPr>
            <a:spLocks noGrp="1"/>
          </p:cNvSpPr>
          <p:nvPr>
            <p:ph type="title"/>
          </p:nvPr>
        </p:nvSpPr>
        <p:spPr>
          <a:xfrm>
            <a:off x="838200" y="2766218"/>
            <a:ext cx="10515600" cy="1325563"/>
          </a:xfrm>
        </p:spPr>
        <p:txBody>
          <a:bodyPr>
            <a:normAutofit fontScale="90000"/>
          </a:bodyPr>
          <a:lstStyle/>
          <a:p>
            <a:pPr algn="ctr"/>
            <a:r>
              <a:rPr lang="de-DE" sz="4900" dirty="0">
                <a:latin typeface="Cinzel Black" panose="00000A00000000000000" pitchFamily="2" charset="0"/>
              </a:rPr>
              <a:t>Wartet….</a:t>
            </a:r>
            <a:br>
              <a:rPr lang="de-DE" dirty="0">
                <a:solidFill>
                  <a:srgbClr val="FFFF00"/>
                </a:solidFill>
              </a:rPr>
            </a:br>
            <a:br>
              <a:rPr lang="de-DE" dirty="0">
                <a:solidFill>
                  <a:srgbClr val="FFFF00"/>
                </a:solidFill>
              </a:rPr>
            </a:br>
            <a:r>
              <a:rPr lang="de-DE" dirty="0">
                <a:solidFill>
                  <a:srgbClr val="FFFF00"/>
                </a:solidFill>
              </a:rPr>
              <a:t>ihr werdet </a:t>
            </a:r>
            <a:r>
              <a:rPr lang="de-DE" dirty="0">
                <a:latin typeface="Cinzel Black" panose="00000A00000000000000" pitchFamily="2" charset="0"/>
              </a:rPr>
              <a:t>Kraft</a:t>
            </a:r>
            <a:r>
              <a:rPr lang="de-DE" dirty="0">
                <a:solidFill>
                  <a:srgbClr val="FFFF00"/>
                </a:solidFill>
              </a:rPr>
              <a:t> empfangen</a:t>
            </a:r>
            <a:br>
              <a:rPr lang="de-DE" dirty="0">
                <a:solidFill>
                  <a:srgbClr val="FFFF00"/>
                </a:solidFill>
              </a:rPr>
            </a:br>
            <a:br>
              <a:rPr lang="de-DE" dirty="0">
                <a:solidFill>
                  <a:srgbClr val="FFFF00"/>
                </a:solidFill>
              </a:rPr>
            </a:br>
            <a:r>
              <a:rPr lang="de-DE" dirty="0">
                <a:solidFill>
                  <a:srgbClr val="FFFF00"/>
                </a:solidFill>
              </a:rPr>
              <a:t>ihr werdet meine </a:t>
            </a:r>
            <a:r>
              <a:rPr lang="de-DE" dirty="0">
                <a:latin typeface="Cinzel Black" panose="00000A00000000000000" pitchFamily="2" charset="0"/>
              </a:rPr>
              <a:t>Zeugen</a:t>
            </a:r>
            <a:r>
              <a:rPr lang="de-DE" dirty="0">
                <a:solidFill>
                  <a:srgbClr val="FFFF00"/>
                </a:solidFill>
              </a:rPr>
              <a:t> sein</a:t>
            </a:r>
            <a:endParaRPr lang="de-DE" dirty="0"/>
          </a:p>
        </p:txBody>
      </p:sp>
    </p:spTree>
    <p:extLst>
      <p:ext uri="{BB962C8B-B14F-4D97-AF65-F5344CB8AC3E}">
        <p14:creationId xmlns:p14="http://schemas.microsoft.com/office/powerpoint/2010/main" val="1553078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DF99C-5AF2-436F-8812-092AA523A45C}"/>
              </a:ext>
            </a:extLst>
          </p:cNvPr>
          <p:cNvSpPr>
            <a:spLocks noGrp="1"/>
          </p:cNvSpPr>
          <p:nvPr>
            <p:ph type="title"/>
          </p:nvPr>
        </p:nvSpPr>
        <p:spPr/>
        <p:txBody>
          <a:bodyPr/>
          <a:lstStyle/>
          <a:p>
            <a:endParaRPr lang="de-DE"/>
          </a:p>
        </p:txBody>
      </p:sp>
      <p:pic>
        <p:nvPicPr>
          <p:cNvPr id="5" name="Content Placeholder 4">
            <a:extLst>
              <a:ext uri="{FF2B5EF4-FFF2-40B4-BE49-F238E27FC236}">
                <a16:creationId xmlns:a16="http://schemas.microsoft.com/office/drawing/2014/main" id="{1CE895EB-F0DB-4E36-AA74-81FD107094CE}"/>
              </a:ext>
            </a:extLst>
          </p:cNvPr>
          <p:cNvPicPr>
            <a:picLocks noGrp="1" noChangeAspect="1"/>
          </p:cNvPicPr>
          <p:nvPr>
            <p:ph idx="1"/>
          </p:nvPr>
        </p:nvPicPr>
        <p:blipFill>
          <a:blip r:embed="rId2"/>
          <a:stretch>
            <a:fillRect/>
          </a:stretch>
        </p:blipFill>
        <p:spPr>
          <a:xfrm>
            <a:off x="838200" y="0"/>
            <a:ext cx="10592991" cy="7061994"/>
          </a:xfrm>
          <a:prstGeom prst="rect">
            <a:avLst/>
          </a:prstGeom>
        </p:spPr>
      </p:pic>
      <p:sp>
        <p:nvSpPr>
          <p:cNvPr id="4" name="AutoShape 2" descr="Generiertes Bild: Weißkopfseeadler über Bergtal bei Sonnenuntergang">
            <a:extLst>
              <a:ext uri="{FF2B5EF4-FFF2-40B4-BE49-F238E27FC236}">
                <a16:creationId xmlns:a16="http://schemas.microsoft.com/office/drawing/2014/main" id="{FF1A1917-0920-4F1C-B3C4-95AE393A626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Tree>
    <p:extLst>
      <p:ext uri="{BB962C8B-B14F-4D97-AF65-F5344CB8AC3E}">
        <p14:creationId xmlns:p14="http://schemas.microsoft.com/office/powerpoint/2010/main" val="2448869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D7AEC-71CE-47AE-AF7C-D8110B37A705}"/>
              </a:ext>
            </a:extLst>
          </p:cNvPr>
          <p:cNvSpPr>
            <a:spLocks noGrp="1"/>
          </p:cNvSpPr>
          <p:nvPr>
            <p:ph type="title"/>
          </p:nvPr>
        </p:nvSpPr>
        <p:spPr/>
        <p:txBody>
          <a:bodyPr/>
          <a:lstStyle/>
          <a:p>
            <a:endParaRPr lang="de-DE"/>
          </a:p>
        </p:txBody>
      </p:sp>
      <p:sp>
        <p:nvSpPr>
          <p:cNvPr id="3" name="Content Placeholder 2">
            <a:extLst>
              <a:ext uri="{FF2B5EF4-FFF2-40B4-BE49-F238E27FC236}">
                <a16:creationId xmlns:a16="http://schemas.microsoft.com/office/drawing/2014/main" id="{F485D210-2DC8-4E18-8F47-93D78DFDF09B}"/>
              </a:ext>
            </a:extLst>
          </p:cNvPr>
          <p:cNvSpPr>
            <a:spLocks noGrp="1"/>
          </p:cNvSpPr>
          <p:nvPr>
            <p:ph idx="1"/>
          </p:nvPr>
        </p:nvSpPr>
        <p:spPr/>
        <p:txBody>
          <a:bodyPr/>
          <a:lstStyle/>
          <a:p>
            <a:endParaRPr lang="de-DE"/>
          </a:p>
        </p:txBody>
      </p:sp>
    </p:spTree>
    <p:extLst>
      <p:ext uri="{BB962C8B-B14F-4D97-AF65-F5344CB8AC3E}">
        <p14:creationId xmlns:p14="http://schemas.microsoft.com/office/powerpoint/2010/main" val="2639097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28B45-6EDB-4434-A33A-F9D7FF9AA3F9}"/>
              </a:ext>
            </a:extLst>
          </p:cNvPr>
          <p:cNvSpPr>
            <a:spLocks noGrp="1"/>
          </p:cNvSpPr>
          <p:nvPr>
            <p:ph type="title"/>
          </p:nvPr>
        </p:nvSpPr>
        <p:spPr/>
        <p:txBody>
          <a:bodyPr/>
          <a:lstStyle/>
          <a:p>
            <a:endParaRPr lang="de-DE"/>
          </a:p>
        </p:txBody>
      </p:sp>
      <p:sp>
        <p:nvSpPr>
          <p:cNvPr id="3" name="Content Placeholder 2">
            <a:extLst>
              <a:ext uri="{FF2B5EF4-FFF2-40B4-BE49-F238E27FC236}">
                <a16:creationId xmlns:a16="http://schemas.microsoft.com/office/drawing/2014/main" id="{66F74926-8971-4326-8DD8-896D9333EEA8}"/>
              </a:ext>
            </a:extLst>
          </p:cNvPr>
          <p:cNvSpPr>
            <a:spLocks noGrp="1"/>
          </p:cNvSpPr>
          <p:nvPr>
            <p:ph idx="1"/>
          </p:nvPr>
        </p:nvSpPr>
        <p:spPr>
          <a:xfrm>
            <a:off x="104775" y="1690688"/>
            <a:ext cx="11982450" cy="4351338"/>
          </a:xfrm>
        </p:spPr>
        <p:txBody>
          <a:bodyPr>
            <a:normAutofit/>
          </a:bodyPr>
          <a:lstStyle/>
          <a:p>
            <a:pPr marL="0" indent="0" algn="ctr">
              <a:buNone/>
            </a:pPr>
            <a:r>
              <a:rPr lang="de-DE" sz="4000" dirty="0"/>
              <a:t>Warten bedeutet nicht herumsitzen </a:t>
            </a:r>
            <a:br>
              <a:rPr lang="de-DE" sz="4000" dirty="0"/>
            </a:br>
            <a:r>
              <a:rPr lang="de-DE" sz="4000" dirty="0"/>
              <a:t>oder Zeit verstreichen lassen, </a:t>
            </a:r>
            <a:br>
              <a:rPr lang="de-DE" sz="4000" dirty="0"/>
            </a:br>
            <a:r>
              <a:rPr lang="de-DE" sz="4000" dirty="0"/>
              <a:t>sondern im Gebet auf Gott harren!</a:t>
            </a:r>
            <a:br>
              <a:rPr lang="de-DE" sz="4000" dirty="0"/>
            </a:br>
            <a:br>
              <a:rPr lang="de-DE" sz="4000" dirty="0"/>
            </a:br>
            <a:r>
              <a:rPr lang="de-DE" sz="4000" dirty="0"/>
              <a:t>Zeit in Gottes Gegenwart verbringen.</a:t>
            </a:r>
            <a:br>
              <a:rPr lang="de-DE" sz="4000" dirty="0"/>
            </a:br>
            <a:r>
              <a:rPr lang="de-DE" sz="4000" dirty="0"/>
              <a:t>Uns gemeinsam bereit machen, </a:t>
            </a:r>
            <a:br>
              <a:rPr lang="de-DE" sz="4000" dirty="0"/>
            </a:br>
            <a:r>
              <a:rPr lang="de-DE" sz="4000" dirty="0"/>
              <a:t>seine Verheißung aufzunehmen.</a:t>
            </a:r>
          </a:p>
          <a:p>
            <a:endParaRPr lang="de-DE" sz="4000" dirty="0"/>
          </a:p>
        </p:txBody>
      </p:sp>
    </p:spTree>
    <p:extLst>
      <p:ext uri="{BB962C8B-B14F-4D97-AF65-F5344CB8AC3E}">
        <p14:creationId xmlns:p14="http://schemas.microsoft.com/office/powerpoint/2010/main" val="32464705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28B45-6EDB-4434-A33A-F9D7FF9AA3F9}"/>
              </a:ext>
            </a:extLst>
          </p:cNvPr>
          <p:cNvSpPr>
            <a:spLocks noGrp="1"/>
          </p:cNvSpPr>
          <p:nvPr>
            <p:ph type="title"/>
          </p:nvPr>
        </p:nvSpPr>
        <p:spPr/>
        <p:txBody>
          <a:bodyPr/>
          <a:lstStyle/>
          <a:p>
            <a:endParaRPr lang="de-DE"/>
          </a:p>
        </p:txBody>
      </p:sp>
      <p:sp>
        <p:nvSpPr>
          <p:cNvPr id="3" name="Content Placeholder 2">
            <a:extLst>
              <a:ext uri="{FF2B5EF4-FFF2-40B4-BE49-F238E27FC236}">
                <a16:creationId xmlns:a16="http://schemas.microsoft.com/office/drawing/2014/main" id="{66F74926-8971-4326-8DD8-896D9333EEA8}"/>
              </a:ext>
            </a:extLst>
          </p:cNvPr>
          <p:cNvSpPr>
            <a:spLocks noGrp="1"/>
          </p:cNvSpPr>
          <p:nvPr>
            <p:ph idx="1"/>
          </p:nvPr>
        </p:nvSpPr>
        <p:spPr>
          <a:xfrm>
            <a:off x="2305050" y="1463675"/>
            <a:ext cx="10515600" cy="4351338"/>
          </a:xfrm>
        </p:spPr>
        <p:txBody>
          <a:bodyPr>
            <a:normAutofit/>
          </a:bodyPr>
          <a:lstStyle/>
          <a:p>
            <a:pPr marL="0" indent="0">
              <a:buNone/>
            </a:pPr>
            <a:r>
              <a:rPr lang="de-DE" sz="4000" dirty="0"/>
              <a:t>Kraft ( </a:t>
            </a:r>
            <a:r>
              <a:rPr lang="de-DE" sz="4000" b="1" dirty="0"/>
              <a:t>Dýnamis)</a:t>
            </a:r>
            <a:r>
              <a:rPr lang="de-DE" sz="4000" dirty="0"/>
              <a:t> bedeutet:</a:t>
            </a:r>
          </a:p>
          <a:p>
            <a:pPr lvl="1"/>
            <a:r>
              <a:rPr lang="de-DE" sz="3600" dirty="0"/>
              <a:t>Stärke </a:t>
            </a:r>
          </a:p>
          <a:p>
            <a:pPr lvl="1"/>
            <a:r>
              <a:rPr lang="de-DE" sz="3600" dirty="0"/>
              <a:t>Fähigkeit </a:t>
            </a:r>
          </a:p>
          <a:p>
            <a:pPr lvl="1"/>
            <a:r>
              <a:rPr lang="de-DE" sz="3600" dirty="0"/>
              <a:t>Wirksamkeit </a:t>
            </a:r>
          </a:p>
          <a:p>
            <a:pPr lvl="1"/>
            <a:r>
              <a:rPr lang="de-DE" sz="3600" dirty="0"/>
              <a:t>Macht, etwas zu bewirken </a:t>
            </a:r>
          </a:p>
          <a:p>
            <a:pPr lvl="1"/>
            <a:r>
              <a:rPr lang="de-DE" sz="3600" dirty="0"/>
              <a:t>übernatürliche Kraft</a:t>
            </a:r>
          </a:p>
          <a:p>
            <a:endParaRPr lang="de-DE" sz="4000" dirty="0"/>
          </a:p>
        </p:txBody>
      </p:sp>
    </p:spTree>
    <p:extLst>
      <p:ext uri="{BB962C8B-B14F-4D97-AF65-F5344CB8AC3E}">
        <p14:creationId xmlns:p14="http://schemas.microsoft.com/office/powerpoint/2010/main" val="20010291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B8589-6AF9-4FE2-A51D-D1ECC0B4212D}"/>
              </a:ext>
            </a:extLst>
          </p:cNvPr>
          <p:cNvSpPr>
            <a:spLocks noGrp="1"/>
          </p:cNvSpPr>
          <p:nvPr>
            <p:ph type="title"/>
          </p:nvPr>
        </p:nvSpPr>
        <p:spPr/>
        <p:txBody>
          <a:bodyPr/>
          <a:lstStyle/>
          <a:p>
            <a:endParaRPr lang="de-DE"/>
          </a:p>
        </p:txBody>
      </p:sp>
      <p:sp>
        <p:nvSpPr>
          <p:cNvPr id="3" name="Content Placeholder 2">
            <a:extLst>
              <a:ext uri="{FF2B5EF4-FFF2-40B4-BE49-F238E27FC236}">
                <a16:creationId xmlns:a16="http://schemas.microsoft.com/office/drawing/2014/main" id="{4A4B8FB0-59D8-4C69-BE4C-73962AD5206E}"/>
              </a:ext>
            </a:extLst>
          </p:cNvPr>
          <p:cNvSpPr>
            <a:spLocks noGrp="1"/>
          </p:cNvSpPr>
          <p:nvPr>
            <p:ph idx="1"/>
          </p:nvPr>
        </p:nvSpPr>
        <p:spPr/>
        <p:txBody>
          <a:bodyPr/>
          <a:lstStyle/>
          <a:p>
            <a:endParaRPr lang="de-DE"/>
          </a:p>
        </p:txBody>
      </p:sp>
      <p:pic>
        <p:nvPicPr>
          <p:cNvPr id="4" name="Picture 3">
            <a:extLst>
              <a:ext uri="{FF2B5EF4-FFF2-40B4-BE49-F238E27FC236}">
                <a16:creationId xmlns:a16="http://schemas.microsoft.com/office/drawing/2014/main" id="{3EEDBAAE-C4F2-4D2F-8BD5-BAE738CB1E51}"/>
              </a:ext>
            </a:extLst>
          </p:cNvPr>
          <p:cNvPicPr>
            <a:picLocks noChangeAspect="1"/>
          </p:cNvPicPr>
          <p:nvPr/>
        </p:nvPicPr>
        <p:blipFill>
          <a:blip r:embed="rId2"/>
          <a:stretch>
            <a:fillRect/>
          </a:stretch>
        </p:blipFill>
        <p:spPr>
          <a:xfrm flipH="1">
            <a:off x="1562100" y="0"/>
            <a:ext cx="9163050" cy="6858000"/>
          </a:xfrm>
          <a:prstGeom prst="rect">
            <a:avLst/>
          </a:prstGeom>
        </p:spPr>
      </p:pic>
    </p:spTree>
    <p:extLst>
      <p:ext uri="{BB962C8B-B14F-4D97-AF65-F5344CB8AC3E}">
        <p14:creationId xmlns:p14="http://schemas.microsoft.com/office/powerpoint/2010/main" val="433675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42257-9367-4406-8538-61DB98BCDD5B}"/>
              </a:ext>
            </a:extLst>
          </p:cNvPr>
          <p:cNvSpPr>
            <a:spLocks noGrp="1"/>
          </p:cNvSpPr>
          <p:nvPr>
            <p:ph type="title"/>
          </p:nvPr>
        </p:nvSpPr>
        <p:spPr/>
        <p:txBody>
          <a:bodyPr/>
          <a:lstStyle/>
          <a:p>
            <a:endParaRPr lang="de-DE"/>
          </a:p>
        </p:txBody>
      </p:sp>
      <p:sp>
        <p:nvSpPr>
          <p:cNvPr id="3" name="Content Placeholder 2">
            <a:extLst>
              <a:ext uri="{FF2B5EF4-FFF2-40B4-BE49-F238E27FC236}">
                <a16:creationId xmlns:a16="http://schemas.microsoft.com/office/drawing/2014/main" id="{5C294DB1-022B-4BDE-AEDE-E8BF5BF2058B}"/>
              </a:ext>
            </a:extLst>
          </p:cNvPr>
          <p:cNvSpPr>
            <a:spLocks noGrp="1"/>
          </p:cNvSpPr>
          <p:nvPr>
            <p:ph idx="1"/>
          </p:nvPr>
        </p:nvSpPr>
        <p:spPr/>
        <p:txBody>
          <a:bodyPr/>
          <a:lstStyle/>
          <a:p>
            <a:endParaRPr lang="de-DE"/>
          </a:p>
        </p:txBody>
      </p:sp>
      <p:sp>
        <p:nvSpPr>
          <p:cNvPr id="4" name="AutoShape 2" descr="Generiertes Bild: Predigt in der antiken Stadt">
            <a:extLst>
              <a:ext uri="{FF2B5EF4-FFF2-40B4-BE49-F238E27FC236}">
                <a16:creationId xmlns:a16="http://schemas.microsoft.com/office/drawing/2014/main" id="{BEF02145-3B0F-46AB-A5D2-1AFE441AD79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5" name="Picture 4">
            <a:extLst>
              <a:ext uri="{FF2B5EF4-FFF2-40B4-BE49-F238E27FC236}">
                <a16:creationId xmlns:a16="http://schemas.microsoft.com/office/drawing/2014/main" id="{B5D4AA51-9FE3-4D42-AD69-843F6F826F87}"/>
              </a:ext>
            </a:extLst>
          </p:cNvPr>
          <p:cNvPicPr>
            <a:picLocks noChangeAspect="1"/>
          </p:cNvPicPr>
          <p:nvPr/>
        </p:nvPicPr>
        <p:blipFill>
          <a:blip r:embed="rId2"/>
          <a:stretch>
            <a:fillRect/>
          </a:stretch>
        </p:blipFill>
        <p:spPr>
          <a:xfrm>
            <a:off x="952500" y="0"/>
            <a:ext cx="10287000" cy="6858000"/>
          </a:xfrm>
          <a:prstGeom prst="rect">
            <a:avLst/>
          </a:prstGeom>
        </p:spPr>
      </p:pic>
    </p:spTree>
    <p:extLst>
      <p:ext uri="{BB962C8B-B14F-4D97-AF65-F5344CB8AC3E}">
        <p14:creationId xmlns:p14="http://schemas.microsoft.com/office/powerpoint/2010/main" val="24676639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C3019-4B85-4BC5-8EEE-D3C1608B860C}"/>
              </a:ext>
            </a:extLst>
          </p:cNvPr>
          <p:cNvSpPr>
            <a:spLocks noGrp="1"/>
          </p:cNvSpPr>
          <p:nvPr>
            <p:ph type="title"/>
          </p:nvPr>
        </p:nvSpPr>
        <p:spPr/>
        <p:txBody>
          <a:bodyPr/>
          <a:lstStyle/>
          <a:p>
            <a:endParaRPr lang="de-DE"/>
          </a:p>
        </p:txBody>
      </p:sp>
      <p:sp>
        <p:nvSpPr>
          <p:cNvPr id="3" name="Content Placeholder 2">
            <a:extLst>
              <a:ext uri="{FF2B5EF4-FFF2-40B4-BE49-F238E27FC236}">
                <a16:creationId xmlns:a16="http://schemas.microsoft.com/office/drawing/2014/main" id="{46612D95-18CD-47FD-9B36-2ECEDB2C6298}"/>
              </a:ext>
            </a:extLst>
          </p:cNvPr>
          <p:cNvSpPr>
            <a:spLocks noGrp="1"/>
          </p:cNvSpPr>
          <p:nvPr>
            <p:ph idx="1"/>
          </p:nvPr>
        </p:nvSpPr>
        <p:spPr/>
        <p:txBody>
          <a:bodyPr/>
          <a:lstStyle/>
          <a:p>
            <a:endParaRPr lang="de-DE"/>
          </a:p>
        </p:txBody>
      </p:sp>
      <p:pic>
        <p:nvPicPr>
          <p:cNvPr id="4" name="Picture 3">
            <a:extLst>
              <a:ext uri="{FF2B5EF4-FFF2-40B4-BE49-F238E27FC236}">
                <a16:creationId xmlns:a16="http://schemas.microsoft.com/office/drawing/2014/main" id="{A8229626-A8E8-43A0-8C44-7294D0E052B5}"/>
              </a:ext>
            </a:extLst>
          </p:cNvPr>
          <p:cNvPicPr>
            <a:picLocks noChangeAspect="1"/>
          </p:cNvPicPr>
          <p:nvPr/>
        </p:nvPicPr>
        <p:blipFill>
          <a:blip r:embed="rId2"/>
          <a:stretch>
            <a:fillRect/>
          </a:stretch>
        </p:blipFill>
        <p:spPr>
          <a:xfrm>
            <a:off x="1811278" y="0"/>
            <a:ext cx="8569444" cy="6858000"/>
          </a:xfrm>
          <a:prstGeom prst="rect">
            <a:avLst/>
          </a:prstGeom>
        </p:spPr>
      </p:pic>
    </p:spTree>
    <p:extLst>
      <p:ext uri="{BB962C8B-B14F-4D97-AF65-F5344CB8AC3E}">
        <p14:creationId xmlns:p14="http://schemas.microsoft.com/office/powerpoint/2010/main" val="15412465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7119B-67C2-482C-8B24-308EBFE99B31}"/>
              </a:ext>
            </a:extLst>
          </p:cNvPr>
          <p:cNvSpPr>
            <a:spLocks noGrp="1"/>
          </p:cNvSpPr>
          <p:nvPr>
            <p:ph type="ctrTitle"/>
          </p:nvPr>
        </p:nvSpPr>
        <p:spPr/>
        <p:txBody>
          <a:bodyPr/>
          <a:lstStyle/>
          <a:p>
            <a:endParaRPr lang="de-DE"/>
          </a:p>
        </p:txBody>
      </p:sp>
      <p:sp>
        <p:nvSpPr>
          <p:cNvPr id="3" name="Subtitle 2">
            <a:extLst>
              <a:ext uri="{FF2B5EF4-FFF2-40B4-BE49-F238E27FC236}">
                <a16:creationId xmlns:a16="http://schemas.microsoft.com/office/drawing/2014/main" id="{DCCF70BA-AFEC-4BA4-A115-F67160AF25B1}"/>
              </a:ext>
            </a:extLst>
          </p:cNvPr>
          <p:cNvSpPr>
            <a:spLocks noGrp="1"/>
          </p:cNvSpPr>
          <p:nvPr>
            <p:ph type="subTitle" idx="1"/>
          </p:nvPr>
        </p:nvSpPr>
        <p:spPr/>
        <p:txBody>
          <a:bodyPr/>
          <a:lstStyle/>
          <a:p>
            <a:endParaRPr lang="de-DE"/>
          </a:p>
        </p:txBody>
      </p:sp>
      <p:pic>
        <p:nvPicPr>
          <p:cNvPr id="4" name="Picture 3">
            <a:extLst>
              <a:ext uri="{FF2B5EF4-FFF2-40B4-BE49-F238E27FC236}">
                <a16:creationId xmlns:a16="http://schemas.microsoft.com/office/drawing/2014/main" id="{EEEDE3E2-1785-4B07-B7D1-BFFFDA966A0C}"/>
              </a:ext>
            </a:extLst>
          </p:cNvPr>
          <p:cNvPicPr>
            <a:picLocks noChangeAspect="1"/>
          </p:cNvPicPr>
          <p:nvPr/>
        </p:nvPicPr>
        <p:blipFill>
          <a:blip r:embed="rId2"/>
          <a:stretch>
            <a:fillRect/>
          </a:stretch>
        </p:blipFill>
        <p:spPr>
          <a:xfrm>
            <a:off x="952500" y="0"/>
            <a:ext cx="10287000" cy="6858000"/>
          </a:xfrm>
          <a:prstGeom prst="rect">
            <a:avLst/>
          </a:prstGeom>
        </p:spPr>
      </p:pic>
    </p:spTree>
    <p:extLst>
      <p:ext uri="{BB962C8B-B14F-4D97-AF65-F5344CB8AC3E}">
        <p14:creationId xmlns:p14="http://schemas.microsoft.com/office/powerpoint/2010/main" val="4368694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8230E-AC5E-4CB3-B1CC-C2F2E079F793}"/>
              </a:ext>
            </a:extLst>
          </p:cNvPr>
          <p:cNvSpPr>
            <a:spLocks noGrp="1"/>
          </p:cNvSpPr>
          <p:nvPr>
            <p:ph type="title"/>
          </p:nvPr>
        </p:nvSpPr>
        <p:spPr>
          <a:xfrm>
            <a:off x="-1447800" y="1527968"/>
            <a:ext cx="10515600" cy="1325563"/>
          </a:xfrm>
        </p:spPr>
        <p:txBody>
          <a:bodyPr>
            <a:normAutofit fontScale="90000"/>
          </a:bodyPr>
          <a:lstStyle/>
          <a:p>
            <a:pPr algn="ctr"/>
            <a:r>
              <a:rPr lang="de-DE" sz="4900" dirty="0">
                <a:solidFill>
                  <a:srgbClr val="FFFF00"/>
                </a:solidFill>
                <a:latin typeface="Cinzel Black" panose="00000A00000000000000" pitchFamily="2" charset="0"/>
              </a:rPr>
              <a:t>Wartet….</a:t>
            </a:r>
            <a:br>
              <a:rPr lang="de-DE" dirty="0">
                <a:solidFill>
                  <a:srgbClr val="FFFF00"/>
                </a:solidFill>
              </a:rPr>
            </a:br>
            <a:br>
              <a:rPr lang="de-DE" dirty="0">
                <a:solidFill>
                  <a:srgbClr val="FFFF00"/>
                </a:solidFill>
              </a:rPr>
            </a:br>
            <a:r>
              <a:rPr lang="de-DE" dirty="0">
                <a:solidFill>
                  <a:srgbClr val="FFFF00"/>
                </a:solidFill>
              </a:rPr>
              <a:t>ihr werdet Kraft empfangen</a:t>
            </a:r>
            <a:br>
              <a:rPr lang="de-DE" dirty="0">
                <a:solidFill>
                  <a:srgbClr val="FFFF00"/>
                </a:solidFill>
              </a:rPr>
            </a:br>
            <a:br>
              <a:rPr lang="de-DE" dirty="0">
                <a:solidFill>
                  <a:srgbClr val="FFFF00"/>
                </a:solidFill>
              </a:rPr>
            </a:br>
            <a:r>
              <a:rPr lang="de-DE" dirty="0">
                <a:solidFill>
                  <a:srgbClr val="FFFF00"/>
                </a:solidFill>
              </a:rPr>
              <a:t>ihr werdet meine Zeugen sein</a:t>
            </a:r>
            <a:br>
              <a:rPr lang="de-DE" dirty="0">
                <a:solidFill>
                  <a:srgbClr val="FFFF00"/>
                </a:solidFill>
              </a:rPr>
            </a:br>
            <a:endParaRPr lang="de-DE" dirty="0"/>
          </a:p>
        </p:txBody>
      </p:sp>
      <p:sp>
        <p:nvSpPr>
          <p:cNvPr id="3" name="Rectangle 2">
            <a:extLst>
              <a:ext uri="{FF2B5EF4-FFF2-40B4-BE49-F238E27FC236}">
                <a16:creationId xmlns:a16="http://schemas.microsoft.com/office/drawing/2014/main" id="{C59EB3EB-0DD1-4F5C-A3DF-1041EAFB2926}"/>
              </a:ext>
            </a:extLst>
          </p:cNvPr>
          <p:cNvSpPr/>
          <p:nvPr/>
        </p:nvSpPr>
        <p:spPr>
          <a:xfrm>
            <a:off x="5867400" y="2853531"/>
            <a:ext cx="6096000" cy="3231654"/>
          </a:xfrm>
          <a:prstGeom prst="rect">
            <a:avLst/>
          </a:prstGeom>
        </p:spPr>
        <p:txBody>
          <a:bodyPr>
            <a:spAutoFit/>
          </a:bodyPr>
          <a:lstStyle/>
          <a:p>
            <a:pPr algn="ctr"/>
            <a:r>
              <a:rPr lang="de-DE" sz="4400" dirty="0">
                <a:solidFill>
                  <a:srgbClr val="FFFF00"/>
                </a:solidFill>
                <a:latin typeface="Cinzel Black" panose="00000A00000000000000" pitchFamily="2" charset="0"/>
                <a:ea typeface="+mj-ea"/>
                <a:cs typeface="+mj-cs"/>
              </a:rPr>
              <a:t>Geht….</a:t>
            </a:r>
            <a:br>
              <a:rPr lang="de-DE" sz="4000" dirty="0">
                <a:solidFill>
                  <a:srgbClr val="FFFF00"/>
                </a:solidFill>
                <a:latin typeface="+mj-lt"/>
                <a:ea typeface="+mj-ea"/>
                <a:cs typeface="+mj-cs"/>
              </a:rPr>
            </a:br>
            <a:br>
              <a:rPr lang="de-DE" sz="4000" dirty="0">
                <a:solidFill>
                  <a:srgbClr val="FFFF00"/>
                </a:solidFill>
                <a:latin typeface="+mj-lt"/>
                <a:ea typeface="+mj-ea"/>
                <a:cs typeface="+mj-cs"/>
              </a:rPr>
            </a:br>
            <a:r>
              <a:rPr lang="de-DE" sz="4000" dirty="0">
                <a:solidFill>
                  <a:srgbClr val="FFFF00"/>
                </a:solidFill>
                <a:latin typeface="+mj-lt"/>
                <a:ea typeface="+mj-ea"/>
                <a:cs typeface="+mj-cs"/>
              </a:rPr>
              <a:t>Macht zu Jüngern!</a:t>
            </a:r>
            <a:br>
              <a:rPr lang="de-DE" sz="4000" dirty="0">
                <a:solidFill>
                  <a:srgbClr val="FFFF00"/>
                </a:solidFill>
                <a:latin typeface="+mj-lt"/>
                <a:ea typeface="+mj-ea"/>
                <a:cs typeface="+mj-cs"/>
              </a:rPr>
            </a:br>
            <a:br>
              <a:rPr lang="de-DE" sz="4000" dirty="0">
                <a:solidFill>
                  <a:srgbClr val="FFFF00"/>
                </a:solidFill>
                <a:latin typeface="+mj-lt"/>
                <a:ea typeface="+mj-ea"/>
                <a:cs typeface="+mj-cs"/>
              </a:rPr>
            </a:br>
            <a:r>
              <a:rPr lang="de-DE" sz="4000" dirty="0">
                <a:solidFill>
                  <a:srgbClr val="FFFF00"/>
                </a:solidFill>
                <a:latin typeface="+mj-lt"/>
                <a:ea typeface="+mj-ea"/>
                <a:cs typeface="+mj-cs"/>
              </a:rPr>
              <a:t>Tauft und Lehrt..</a:t>
            </a:r>
          </a:p>
        </p:txBody>
      </p:sp>
    </p:spTree>
    <p:extLst>
      <p:ext uri="{BB962C8B-B14F-4D97-AF65-F5344CB8AC3E}">
        <p14:creationId xmlns:p14="http://schemas.microsoft.com/office/powerpoint/2010/main" val="4012456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7EF3ACDC-CF46-4B11-AB91-466610B371A6}"/>
              </a:ext>
            </a:extLst>
          </p:cNvPr>
          <p:cNvGraphicFramePr>
            <a:graphicFrameLocks noGrp="1"/>
          </p:cNvGraphicFramePr>
          <p:nvPr>
            <p:ph idx="1"/>
            <p:extLst>
              <p:ext uri="{D42A27DB-BD31-4B8C-83A1-F6EECF244321}">
                <p14:modId xmlns:p14="http://schemas.microsoft.com/office/powerpoint/2010/main" val="2060264701"/>
              </p:ext>
            </p:extLst>
          </p:nvPr>
        </p:nvGraphicFramePr>
        <p:xfrm>
          <a:off x="803563" y="0"/>
          <a:ext cx="10889674" cy="7011159"/>
        </p:xfrm>
        <a:graphic>
          <a:graphicData uri="http://schemas.openxmlformats.org/drawingml/2006/table">
            <a:tbl>
              <a:tblPr firstRow="1" bandRow="1">
                <a:tableStyleId>{F5AB1C69-6EDB-4FF4-983F-18BD219EF322}</a:tableStyleId>
              </a:tblPr>
              <a:tblGrid>
                <a:gridCol w="5444837">
                  <a:extLst>
                    <a:ext uri="{9D8B030D-6E8A-4147-A177-3AD203B41FA5}">
                      <a16:colId xmlns:a16="http://schemas.microsoft.com/office/drawing/2014/main" val="3029626140"/>
                    </a:ext>
                  </a:extLst>
                </a:gridCol>
                <a:gridCol w="5444837">
                  <a:extLst>
                    <a:ext uri="{9D8B030D-6E8A-4147-A177-3AD203B41FA5}">
                      <a16:colId xmlns:a16="http://schemas.microsoft.com/office/drawing/2014/main" val="1986198891"/>
                    </a:ext>
                  </a:extLst>
                </a:gridCol>
              </a:tblGrid>
              <a:tr h="814647">
                <a:tc>
                  <a:txBody>
                    <a:bodyPr/>
                    <a:lstStyle/>
                    <a:p>
                      <a:pPr marL="0" marR="0"/>
                      <a:r>
                        <a:rPr lang="de-DE" sz="4400" kern="100" dirty="0">
                          <a:effectLst/>
                          <a:latin typeface="Cinzel Black" panose="00000A00000000000000" pitchFamily="2" charset="0"/>
                        </a:rPr>
                        <a:t>Zeugen sein</a:t>
                      </a:r>
                      <a:endParaRPr lang="de-DE" sz="4400" kern="100" dirty="0">
                        <a:effectLst/>
                        <a:latin typeface="Cinzel Black" panose="00000A00000000000000" pitchFamily="2" charset="0"/>
                        <a:ea typeface="Times New Roman" panose="02020603050405020304" pitchFamily="18" charset="0"/>
                      </a:endParaRPr>
                    </a:p>
                  </a:txBody>
                  <a:tcPr marL="68580" marR="68580" marT="0" marB="0"/>
                </a:tc>
                <a:tc>
                  <a:txBody>
                    <a:bodyPr/>
                    <a:lstStyle/>
                    <a:p>
                      <a:pPr marL="0" marR="0" algn="l" defTabSz="914400" rtl="0" eaLnBrk="1" latinLnBrk="0" hangingPunct="1"/>
                      <a:endParaRPr lang="de-DE" sz="4400" b="1" kern="100" dirty="0">
                        <a:solidFill>
                          <a:schemeClr val="lt1"/>
                        </a:solidFill>
                        <a:effectLst/>
                        <a:latin typeface="Cinzel Black" panose="00000A00000000000000" pitchFamily="2" charset="0"/>
                        <a:ea typeface="+mn-ea"/>
                        <a:cs typeface="+mn-cs"/>
                      </a:endParaRPr>
                    </a:p>
                  </a:txBody>
                  <a:tcPr marL="68580" marR="68580" marT="0" marB="0"/>
                </a:tc>
                <a:extLst>
                  <a:ext uri="{0D108BD9-81ED-4DB2-BD59-A6C34878D82A}">
                    <a16:rowId xmlns:a16="http://schemas.microsoft.com/office/drawing/2014/main" val="241168131"/>
                  </a:ext>
                </a:extLst>
              </a:tr>
              <a:tr h="1072630">
                <a:tc>
                  <a:txBody>
                    <a:bodyPr/>
                    <a:lstStyle/>
                    <a:p>
                      <a:pPr marL="0" marR="0">
                        <a:lnSpc>
                          <a:spcPct val="107000"/>
                        </a:lnSpc>
                        <a:spcBef>
                          <a:spcPts val="0"/>
                        </a:spcBef>
                        <a:spcAft>
                          <a:spcPts val="0"/>
                        </a:spcAft>
                      </a:pPr>
                      <a:r>
                        <a:rPr lang="de-DE" sz="3200" kern="0" dirty="0">
                          <a:effectLst/>
                        </a:rPr>
                        <a:t>1. </a:t>
                      </a:r>
                      <a:r>
                        <a:rPr lang="de-DE" sz="3200" b="1" kern="0" dirty="0">
                          <a:effectLst/>
                        </a:rPr>
                        <a:t>Erzählen</a:t>
                      </a:r>
                      <a:r>
                        <a:rPr lang="de-DE" sz="3200" kern="0" dirty="0">
                          <a:effectLst/>
                        </a:rPr>
                        <a:t> – Was habe ich mit Jesus erlebt?</a:t>
                      </a:r>
                      <a:endParaRPr lang="de-DE" sz="2800" kern="100" dirty="0">
                        <a:effectLst/>
                        <a:latin typeface="Aptos"/>
                        <a:ea typeface="Aptos"/>
                        <a:cs typeface="Latha" panose="020B0604020202020204" pitchFamily="34" charset="0"/>
                      </a:endParaRPr>
                    </a:p>
                  </a:txBody>
                  <a:tcPr marL="68580" marR="68580" marT="0" marB="0" anchor="ctr"/>
                </a:tc>
                <a:tc>
                  <a:txBody>
                    <a:bodyPr/>
                    <a:lstStyle/>
                    <a:p>
                      <a:pPr marL="0" marR="0">
                        <a:lnSpc>
                          <a:spcPct val="107000"/>
                        </a:lnSpc>
                        <a:spcBef>
                          <a:spcPts val="0"/>
                        </a:spcBef>
                        <a:spcAft>
                          <a:spcPts val="0"/>
                        </a:spcAft>
                      </a:pPr>
                      <a:endParaRPr lang="de-DE" sz="2800" kern="100" dirty="0">
                        <a:effectLst/>
                        <a:latin typeface="Aptos"/>
                        <a:ea typeface="Aptos"/>
                        <a:cs typeface="Latha" panose="020B0604020202020204" pitchFamily="34" charset="0"/>
                      </a:endParaRPr>
                    </a:p>
                  </a:txBody>
                  <a:tcPr marL="68580" marR="68580" marT="0" marB="0" anchor="ctr"/>
                </a:tc>
                <a:extLst>
                  <a:ext uri="{0D108BD9-81ED-4DB2-BD59-A6C34878D82A}">
                    <a16:rowId xmlns:a16="http://schemas.microsoft.com/office/drawing/2014/main" val="4176395314"/>
                  </a:ext>
                </a:extLst>
              </a:tr>
              <a:tr h="1072630">
                <a:tc>
                  <a:txBody>
                    <a:bodyPr/>
                    <a:lstStyle/>
                    <a:p>
                      <a:pPr marL="0" marR="0">
                        <a:lnSpc>
                          <a:spcPct val="107000"/>
                        </a:lnSpc>
                        <a:spcBef>
                          <a:spcPts val="0"/>
                        </a:spcBef>
                        <a:spcAft>
                          <a:spcPts val="0"/>
                        </a:spcAft>
                      </a:pPr>
                      <a:r>
                        <a:rPr lang="de-DE" sz="3200" kern="0" dirty="0">
                          <a:effectLst/>
                        </a:rPr>
                        <a:t>2. </a:t>
                      </a:r>
                      <a:r>
                        <a:rPr lang="de-DE" sz="3200" b="1" kern="0" dirty="0">
                          <a:solidFill>
                            <a:schemeClr val="dk1"/>
                          </a:solidFill>
                          <a:effectLst/>
                          <a:latin typeface="+mn-lt"/>
                          <a:ea typeface="+mn-ea"/>
                          <a:cs typeface="+mn-cs"/>
                        </a:rPr>
                        <a:t>Einladen</a:t>
                      </a:r>
                      <a:r>
                        <a:rPr lang="de-DE" sz="3200" kern="0" dirty="0">
                          <a:effectLst/>
                        </a:rPr>
                        <a:t> – Menschen zu Jesus führen</a:t>
                      </a:r>
                      <a:endParaRPr lang="de-DE" sz="2800" kern="100" dirty="0">
                        <a:effectLst/>
                        <a:latin typeface="Aptos"/>
                        <a:ea typeface="Aptos"/>
                        <a:cs typeface="Latha" panose="020B0604020202020204" pitchFamily="34" charset="0"/>
                      </a:endParaRPr>
                    </a:p>
                  </a:txBody>
                  <a:tcPr marL="68580" marR="68580" marT="0" marB="0" anchor="ctr"/>
                </a:tc>
                <a:tc>
                  <a:txBody>
                    <a:bodyPr/>
                    <a:lstStyle/>
                    <a:p>
                      <a:pPr marL="0" marR="0">
                        <a:lnSpc>
                          <a:spcPct val="107000"/>
                        </a:lnSpc>
                        <a:spcBef>
                          <a:spcPts val="0"/>
                        </a:spcBef>
                        <a:spcAft>
                          <a:spcPts val="0"/>
                        </a:spcAft>
                      </a:pPr>
                      <a:endParaRPr lang="de-DE" sz="2800" kern="100" dirty="0">
                        <a:effectLst/>
                        <a:latin typeface="Aptos"/>
                        <a:ea typeface="Aptos"/>
                        <a:cs typeface="Latha" panose="020B0604020202020204" pitchFamily="34" charset="0"/>
                      </a:endParaRPr>
                    </a:p>
                  </a:txBody>
                  <a:tcPr marL="68580" marR="68580" marT="0" marB="0" anchor="ctr"/>
                </a:tc>
                <a:extLst>
                  <a:ext uri="{0D108BD9-81ED-4DB2-BD59-A6C34878D82A}">
                    <a16:rowId xmlns:a16="http://schemas.microsoft.com/office/drawing/2014/main" val="1501293831"/>
                  </a:ext>
                </a:extLst>
              </a:tr>
              <a:tr h="1072630">
                <a:tc>
                  <a:txBody>
                    <a:bodyPr/>
                    <a:lstStyle/>
                    <a:p>
                      <a:pPr marL="0" marR="0">
                        <a:lnSpc>
                          <a:spcPct val="107000"/>
                        </a:lnSpc>
                        <a:spcBef>
                          <a:spcPts val="0"/>
                        </a:spcBef>
                        <a:spcAft>
                          <a:spcPts val="0"/>
                        </a:spcAft>
                      </a:pPr>
                      <a:r>
                        <a:rPr lang="de-DE" sz="3200" kern="0" dirty="0">
                          <a:effectLst/>
                        </a:rPr>
                        <a:t>3. </a:t>
                      </a:r>
                      <a:r>
                        <a:rPr lang="de-DE" sz="3200" b="1" kern="0" dirty="0">
                          <a:solidFill>
                            <a:schemeClr val="dk1"/>
                          </a:solidFill>
                          <a:effectLst/>
                          <a:latin typeface="+mn-lt"/>
                          <a:ea typeface="+mn-ea"/>
                          <a:cs typeface="+mn-cs"/>
                        </a:rPr>
                        <a:t>Beten</a:t>
                      </a:r>
                      <a:r>
                        <a:rPr lang="de-DE" sz="3200" kern="0" dirty="0">
                          <a:effectLst/>
                        </a:rPr>
                        <a:t> – Für Menschen und ihre Bedürfnisse beten</a:t>
                      </a:r>
                      <a:endParaRPr lang="de-DE" sz="2800" kern="100" dirty="0">
                        <a:effectLst/>
                        <a:latin typeface="Aptos"/>
                        <a:ea typeface="+mn-ea"/>
                        <a:cs typeface="Latha" panose="020B0604020202020204" pitchFamily="34" charset="0"/>
                      </a:endParaRPr>
                    </a:p>
                  </a:txBody>
                  <a:tcPr marL="68580" marR="68580" marT="0" marB="0" anchor="ctr"/>
                </a:tc>
                <a:tc>
                  <a:txBody>
                    <a:bodyPr/>
                    <a:lstStyle/>
                    <a:p>
                      <a:pPr marL="0" marR="0">
                        <a:lnSpc>
                          <a:spcPct val="107000"/>
                        </a:lnSpc>
                        <a:spcBef>
                          <a:spcPts val="0"/>
                        </a:spcBef>
                        <a:spcAft>
                          <a:spcPts val="0"/>
                        </a:spcAft>
                      </a:pPr>
                      <a:endParaRPr lang="de-DE" sz="2800" kern="100" dirty="0">
                        <a:effectLst/>
                        <a:latin typeface="Aptos"/>
                        <a:ea typeface="Aptos"/>
                        <a:cs typeface="Latha" panose="020B0604020202020204" pitchFamily="34" charset="0"/>
                      </a:endParaRPr>
                    </a:p>
                  </a:txBody>
                  <a:tcPr marL="68580" marR="68580" marT="0" marB="0" anchor="ctr"/>
                </a:tc>
                <a:extLst>
                  <a:ext uri="{0D108BD9-81ED-4DB2-BD59-A6C34878D82A}">
                    <a16:rowId xmlns:a16="http://schemas.microsoft.com/office/drawing/2014/main" val="203531003"/>
                  </a:ext>
                </a:extLst>
              </a:tr>
              <a:tr h="1520069">
                <a:tc>
                  <a:txBody>
                    <a:bodyPr/>
                    <a:lstStyle/>
                    <a:p>
                      <a:pPr marL="0" marR="0">
                        <a:lnSpc>
                          <a:spcPct val="107000"/>
                        </a:lnSpc>
                        <a:spcBef>
                          <a:spcPts val="0"/>
                        </a:spcBef>
                        <a:spcAft>
                          <a:spcPts val="0"/>
                        </a:spcAft>
                      </a:pPr>
                      <a:r>
                        <a:rPr lang="de-DE" sz="3200" kern="0" dirty="0">
                          <a:effectLst/>
                        </a:rPr>
                        <a:t>4. </a:t>
                      </a:r>
                      <a:r>
                        <a:rPr lang="de-DE" sz="3200" b="1" kern="0" dirty="0">
                          <a:solidFill>
                            <a:schemeClr val="dk1"/>
                          </a:solidFill>
                          <a:effectLst/>
                          <a:latin typeface="+mn-lt"/>
                          <a:ea typeface="+mn-ea"/>
                          <a:cs typeface="+mn-cs"/>
                        </a:rPr>
                        <a:t>Aussäen</a:t>
                      </a:r>
                      <a:r>
                        <a:rPr lang="de-DE" sz="3200" kern="0" dirty="0">
                          <a:effectLst/>
                        </a:rPr>
                        <a:t> – Das Evangelium weitergeben</a:t>
                      </a:r>
                      <a:endParaRPr lang="de-DE" sz="2800" kern="100" dirty="0">
                        <a:effectLst/>
                        <a:latin typeface="Aptos"/>
                        <a:ea typeface="Aptos"/>
                        <a:cs typeface="Latha" panose="020B0604020202020204" pitchFamily="34" charset="0"/>
                      </a:endParaRPr>
                    </a:p>
                  </a:txBody>
                  <a:tcPr marL="68580" marR="68580" marT="0" marB="0" anchor="ctr"/>
                </a:tc>
                <a:tc>
                  <a:txBody>
                    <a:bodyPr/>
                    <a:lstStyle/>
                    <a:p>
                      <a:pPr marL="0" marR="0">
                        <a:lnSpc>
                          <a:spcPct val="107000"/>
                        </a:lnSpc>
                        <a:spcBef>
                          <a:spcPts val="0"/>
                        </a:spcBef>
                        <a:spcAft>
                          <a:spcPts val="0"/>
                        </a:spcAft>
                      </a:pPr>
                      <a:endParaRPr lang="de-DE" sz="2800" kern="100" dirty="0">
                        <a:effectLst/>
                        <a:latin typeface="Aptos"/>
                        <a:ea typeface="Aptos"/>
                        <a:cs typeface="Latha" panose="020B0604020202020204" pitchFamily="34" charset="0"/>
                      </a:endParaRPr>
                    </a:p>
                  </a:txBody>
                  <a:tcPr marL="68580" marR="68580" marT="0" marB="0" anchor="ctr"/>
                </a:tc>
                <a:extLst>
                  <a:ext uri="{0D108BD9-81ED-4DB2-BD59-A6C34878D82A}">
                    <a16:rowId xmlns:a16="http://schemas.microsoft.com/office/drawing/2014/main" val="2044901158"/>
                  </a:ext>
                </a:extLst>
              </a:tr>
              <a:tr h="1458553">
                <a:tc>
                  <a:txBody>
                    <a:bodyPr/>
                    <a:lstStyle/>
                    <a:p>
                      <a:pPr marL="0" marR="0">
                        <a:lnSpc>
                          <a:spcPct val="107000"/>
                        </a:lnSpc>
                        <a:spcBef>
                          <a:spcPts val="0"/>
                        </a:spcBef>
                        <a:spcAft>
                          <a:spcPts val="0"/>
                        </a:spcAft>
                      </a:pPr>
                      <a:r>
                        <a:rPr lang="de-DE" sz="3200" b="1" kern="0" dirty="0">
                          <a:solidFill>
                            <a:schemeClr val="dk1"/>
                          </a:solidFill>
                          <a:effectLst/>
                          <a:highlight>
                            <a:srgbClr val="FFFF00"/>
                          </a:highlight>
                          <a:latin typeface="+mn-lt"/>
                          <a:ea typeface="+mn-ea"/>
                          <a:cs typeface="+mn-cs"/>
                        </a:rPr>
                        <a:t>„Komm und lerne Jesus kennen.“</a:t>
                      </a:r>
                    </a:p>
                  </a:txBody>
                  <a:tcPr marL="68580" marR="68580" marT="0" marB="0" anchor="ctr"/>
                </a:tc>
                <a:tc>
                  <a:txBody>
                    <a:bodyPr/>
                    <a:lstStyle/>
                    <a:p>
                      <a:pPr marL="0" marR="0">
                        <a:lnSpc>
                          <a:spcPct val="107000"/>
                        </a:lnSpc>
                        <a:spcBef>
                          <a:spcPts val="0"/>
                        </a:spcBef>
                        <a:spcAft>
                          <a:spcPts val="0"/>
                        </a:spcAft>
                      </a:pPr>
                      <a:endParaRPr lang="de-DE" sz="3200" b="1" kern="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1351111922"/>
                  </a:ext>
                </a:extLst>
              </a:tr>
            </a:tbl>
          </a:graphicData>
        </a:graphic>
      </p:graphicFrame>
      <p:sp>
        <p:nvSpPr>
          <p:cNvPr id="4" name="AutoShape 2" descr="Generiertes Bild: Die Reisen des Petrus und Thomas">
            <a:extLst>
              <a:ext uri="{FF2B5EF4-FFF2-40B4-BE49-F238E27FC236}">
                <a16:creationId xmlns:a16="http://schemas.microsoft.com/office/drawing/2014/main" id="{0DAE06E9-B996-423E-8615-A4DAC5786E8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Tree>
    <p:extLst>
      <p:ext uri="{BB962C8B-B14F-4D97-AF65-F5344CB8AC3E}">
        <p14:creationId xmlns:p14="http://schemas.microsoft.com/office/powerpoint/2010/main" val="21317839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7EF3ACDC-CF46-4B11-AB91-466610B371A6}"/>
              </a:ext>
            </a:extLst>
          </p:cNvPr>
          <p:cNvGraphicFramePr>
            <a:graphicFrameLocks noGrp="1"/>
          </p:cNvGraphicFramePr>
          <p:nvPr>
            <p:ph idx="1"/>
            <p:extLst>
              <p:ext uri="{D42A27DB-BD31-4B8C-83A1-F6EECF244321}">
                <p14:modId xmlns:p14="http://schemas.microsoft.com/office/powerpoint/2010/main" val="1117620032"/>
              </p:ext>
            </p:extLst>
          </p:nvPr>
        </p:nvGraphicFramePr>
        <p:xfrm>
          <a:off x="803563" y="0"/>
          <a:ext cx="10889674" cy="7011159"/>
        </p:xfrm>
        <a:graphic>
          <a:graphicData uri="http://schemas.openxmlformats.org/drawingml/2006/table">
            <a:tbl>
              <a:tblPr firstRow="1" bandRow="1">
                <a:tableStyleId>{F5AB1C69-6EDB-4FF4-983F-18BD219EF322}</a:tableStyleId>
              </a:tblPr>
              <a:tblGrid>
                <a:gridCol w="5444837">
                  <a:extLst>
                    <a:ext uri="{9D8B030D-6E8A-4147-A177-3AD203B41FA5}">
                      <a16:colId xmlns:a16="http://schemas.microsoft.com/office/drawing/2014/main" val="3029626140"/>
                    </a:ext>
                  </a:extLst>
                </a:gridCol>
                <a:gridCol w="5444837">
                  <a:extLst>
                    <a:ext uri="{9D8B030D-6E8A-4147-A177-3AD203B41FA5}">
                      <a16:colId xmlns:a16="http://schemas.microsoft.com/office/drawing/2014/main" val="1986198891"/>
                    </a:ext>
                  </a:extLst>
                </a:gridCol>
              </a:tblGrid>
              <a:tr h="814647">
                <a:tc>
                  <a:txBody>
                    <a:bodyPr/>
                    <a:lstStyle/>
                    <a:p>
                      <a:pPr marL="0" marR="0"/>
                      <a:r>
                        <a:rPr lang="de-DE" sz="4400" kern="100" dirty="0">
                          <a:effectLst/>
                          <a:latin typeface="Cinzel Black" panose="00000A00000000000000" pitchFamily="2" charset="0"/>
                        </a:rPr>
                        <a:t>Zeugen sein</a:t>
                      </a:r>
                      <a:endParaRPr lang="de-DE" sz="4400" kern="100" dirty="0">
                        <a:effectLst/>
                        <a:latin typeface="Cinzel Black" panose="00000A00000000000000" pitchFamily="2" charset="0"/>
                        <a:ea typeface="Times New Roman" panose="02020603050405020304" pitchFamily="18" charset="0"/>
                      </a:endParaRPr>
                    </a:p>
                  </a:txBody>
                  <a:tcPr marL="68580" marR="68580" marT="0" marB="0"/>
                </a:tc>
                <a:tc>
                  <a:txBody>
                    <a:bodyPr/>
                    <a:lstStyle/>
                    <a:p>
                      <a:pPr marL="0" marR="0" algn="l" defTabSz="914400" rtl="0" eaLnBrk="1" latinLnBrk="0" hangingPunct="1"/>
                      <a:r>
                        <a:rPr lang="de-DE" sz="4400" b="1" kern="100" dirty="0">
                          <a:solidFill>
                            <a:schemeClr val="lt1"/>
                          </a:solidFill>
                          <a:effectLst/>
                          <a:latin typeface="Cinzel Black" panose="00000A00000000000000" pitchFamily="2" charset="0"/>
                          <a:ea typeface="+mn-ea"/>
                          <a:cs typeface="+mn-cs"/>
                        </a:rPr>
                        <a:t>Jünger machen</a:t>
                      </a:r>
                    </a:p>
                  </a:txBody>
                  <a:tcPr marL="68580" marR="68580" marT="0" marB="0"/>
                </a:tc>
                <a:extLst>
                  <a:ext uri="{0D108BD9-81ED-4DB2-BD59-A6C34878D82A}">
                    <a16:rowId xmlns:a16="http://schemas.microsoft.com/office/drawing/2014/main" val="241168131"/>
                  </a:ext>
                </a:extLst>
              </a:tr>
              <a:tr h="1072630">
                <a:tc>
                  <a:txBody>
                    <a:bodyPr/>
                    <a:lstStyle/>
                    <a:p>
                      <a:pPr marL="0" marR="0">
                        <a:lnSpc>
                          <a:spcPct val="107000"/>
                        </a:lnSpc>
                        <a:spcBef>
                          <a:spcPts val="0"/>
                        </a:spcBef>
                        <a:spcAft>
                          <a:spcPts val="0"/>
                        </a:spcAft>
                      </a:pPr>
                      <a:r>
                        <a:rPr lang="de-DE" sz="3200" kern="0" dirty="0">
                          <a:effectLst/>
                        </a:rPr>
                        <a:t>1. </a:t>
                      </a:r>
                      <a:r>
                        <a:rPr lang="de-DE" sz="3200" b="1" kern="0" dirty="0">
                          <a:effectLst/>
                        </a:rPr>
                        <a:t>Erzählen</a:t>
                      </a:r>
                      <a:r>
                        <a:rPr lang="de-DE" sz="3200" kern="0" dirty="0">
                          <a:effectLst/>
                        </a:rPr>
                        <a:t> – Was habe ich mit Jesus erlebt?</a:t>
                      </a:r>
                      <a:endParaRPr lang="de-DE" sz="2800" kern="100" dirty="0">
                        <a:effectLst/>
                        <a:latin typeface="Aptos"/>
                        <a:ea typeface="Aptos"/>
                        <a:cs typeface="Latha"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de-DE" sz="3200" kern="0" dirty="0">
                          <a:effectLst/>
                        </a:rPr>
                        <a:t>1. </a:t>
                      </a:r>
                      <a:r>
                        <a:rPr lang="de-DE" sz="3200" b="1" kern="0" dirty="0">
                          <a:solidFill>
                            <a:schemeClr val="dk1"/>
                          </a:solidFill>
                          <a:effectLst/>
                          <a:latin typeface="+mn-lt"/>
                          <a:ea typeface="+mn-ea"/>
                          <a:cs typeface="+mn-cs"/>
                        </a:rPr>
                        <a:t>Vorleben</a:t>
                      </a:r>
                      <a:r>
                        <a:rPr lang="de-DE" sz="3200" kern="0" dirty="0">
                          <a:effectLst/>
                        </a:rPr>
                        <a:t> – Wie folge ich Jesus im Alltag?</a:t>
                      </a:r>
                      <a:endParaRPr lang="de-DE" sz="2800" kern="100" dirty="0">
                        <a:effectLst/>
                        <a:latin typeface="Aptos"/>
                        <a:ea typeface="Aptos"/>
                        <a:cs typeface="Latha" panose="020B0604020202020204" pitchFamily="34" charset="0"/>
                      </a:endParaRPr>
                    </a:p>
                  </a:txBody>
                  <a:tcPr marL="68580" marR="68580" marT="0" marB="0" anchor="ctr"/>
                </a:tc>
                <a:extLst>
                  <a:ext uri="{0D108BD9-81ED-4DB2-BD59-A6C34878D82A}">
                    <a16:rowId xmlns:a16="http://schemas.microsoft.com/office/drawing/2014/main" val="4176395314"/>
                  </a:ext>
                </a:extLst>
              </a:tr>
              <a:tr h="1072630">
                <a:tc>
                  <a:txBody>
                    <a:bodyPr/>
                    <a:lstStyle/>
                    <a:p>
                      <a:pPr marL="0" marR="0">
                        <a:lnSpc>
                          <a:spcPct val="107000"/>
                        </a:lnSpc>
                        <a:spcBef>
                          <a:spcPts val="0"/>
                        </a:spcBef>
                        <a:spcAft>
                          <a:spcPts val="0"/>
                        </a:spcAft>
                      </a:pPr>
                      <a:r>
                        <a:rPr lang="de-DE" sz="3200" kern="0" dirty="0">
                          <a:effectLst/>
                        </a:rPr>
                        <a:t>2. </a:t>
                      </a:r>
                      <a:r>
                        <a:rPr lang="de-DE" sz="3200" b="1" kern="0" dirty="0">
                          <a:solidFill>
                            <a:schemeClr val="dk1"/>
                          </a:solidFill>
                          <a:effectLst/>
                          <a:latin typeface="+mn-lt"/>
                          <a:ea typeface="+mn-ea"/>
                          <a:cs typeface="+mn-cs"/>
                        </a:rPr>
                        <a:t>Einladen</a:t>
                      </a:r>
                      <a:r>
                        <a:rPr lang="de-DE" sz="3200" kern="0" dirty="0">
                          <a:effectLst/>
                        </a:rPr>
                        <a:t> – Menschen zu Jesus führen</a:t>
                      </a:r>
                      <a:endParaRPr lang="de-DE" sz="2800" kern="100" dirty="0">
                        <a:effectLst/>
                        <a:latin typeface="Aptos"/>
                        <a:ea typeface="Aptos"/>
                        <a:cs typeface="Latha"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de-DE" sz="3200" kern="0" dirty="0">
                          <a:effectLst/>
                        </a:rPr>
                        <a:t>2. </a:t>
                      </a:r>
                      <a:r>
                        <a:rPr lang="de-DE" sz="3200" b="1" kern="0" dirty="0">
                          <a:solidFill>
                            <a:schemeClr val="dk1"/>
                          </a:solidFill>
                          <a:effectLst/>
                          <a:latin typeface="+mn-lt"/>
                          <a:ea typeface="+mn-ea"/>
                          <a:cs typeface="+mn-cs"/>
                        </a:rPr>
                        <a:t>Begleiten</a:t>
                      </a:r>
                      <a:r>
                        <a:rPr lang="de-DE" sz="3200" kern="0" dirty="0">
                          <a:effectLst/>
                        </a:rPr>
                        <a:t> – Menschen im Glauben begleiten</a:t>
                      </a:r>
                      <a:endParaRPr lang="de-DE" sz="2800" kern="100" dirty="0">
                        <a:effectLst/>
                        <a:latin typeface="Aptos"/>
                        <a:ea typeface="Aptos"/>
                        <a:cs typeface="Latha" panose="020B0604020202020204" pitchFamily="34" charset="0"/>
                      </a:endParaRPr>
                    </a:p>
                  </a:txBody>
                  <a:tcPr marL="68580" marR="68580" marT="0" marB="0" anchor="ctr"/>
                </a:tc>
                <a:extLst>
                  <a:ext uri="{0D108BD9-81ED-4DB2-BD59-A6C34878D82A}">
                    <a16:rowId xmlns:a16="http://schemas.microsoft.com/office/drawing/2014/main" val="1501293831"/>
                  </a:ext>
                </a:extLst>
              </a:tr>
              <a:tr h="1072630">
                <a:tc>
                  <a:txBody>
                    <a:bodyPr/>
                    <a:lstStyle/>
                    <a:p>
                      <a:pPr marL="0" marR="0">
                        <a:lnSpc>
                          <a:spcPct val="107000"/>
                        </a:lnSpc>
                        <a:spcBef>
                          <a:spcPts val="0"/>
                        </a:spcBef>
                        <a:spcAft>
                          <a:spcPts val="0"/>
                        </a:spcAft>
                      </a:pPr>
                      <a:r>
                        <a:rPr lang="de-DE" sz="3200" kern="0" dirty="0">
                          <a:effectLst/>
                        </a:rPr>
                        <a:t>3. </a:t>
                      </a:r>
                      <a:r>
                        <a:rPr lang="de-DE" sz="3200" b="1" kern="0" dirty="0">
                          <a:solidFill>
                            <a:schemeClr val="dk1"/>
                          </a:solidFill>
                          <a:effectLst/>
                          <a:latin typeface="+mn-lt"/>
                          <a:ea typeface="+mn-ea"/>
                          <a:cs typeface="+mn-cs"/>
                        </a:rPr>
                        <a:t>Beten</a:t>
                      </a:r>
                      <a:r>
                        <a:rPr lang="de-DE" sz="3200" kern="0" dirty="0">
                          <a:effectLst/>
                        </a:rPr>
                        <a:t> – Für Menschen und ihre Bedürfnisse beten</a:t>
                      </a:r>
                      <a:endParaRPr lang="de-DE" sz="2800" kern="100" dirty="0">
                        <a:effectLst/>
                        <a:latin typeface="Aptos"/>
                        <a:ea typeface="+mn-ea"/>
                        <a:cs typeface="Latha"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de-DE" sz="3200" kern="0" dirty="0">
                          <a:effectLst/>
                        </a:rPr>
                        <a:t>3. </a:t>
                      </a:r>
                      <a:r>
                        <a:rPr lang="de-DE" sz="3200" b="1" kern="0" dirty="0">
                          <a:solidFill>
                            <a:schemeClr val="dk1"/>
                          </a:solidFill>
                          <a:effectLst/>
                          <a:latin typeface="+mn-lt"/>
                          <a:ea typeface="+mn-ea"/>
                          <a:cs typeface="+mn-cs"/>
                        </a:rPr>
                        <a:t>Anleiten</a:t>
                      </a:r>
                      <a:r>
                        <a:rPr lang="de-DE" sz="3200" kern="0" dirty="0">
                          <a:effectLst/>
                        </a:rPr>
                        <a:t> – Beten, Bibel lesen, hören und gehorchen lernen</a:t>
                      </a:r>
                      <a:endParaRPr lang="de-DE" sz="2800" kern="100" dirty="0">
                        <a:effectLst/>
                        <a:latin typeface="Aptos"/>
                        <a:ea typeface="Aptos"/>
                        <a:cs typeface="Latha" panose="020B0604020202020204" pitchFamily="34" charset="0"/>
                      </a:endParaRPr>
                    </a:p>
                  </a:txBody>
                  <a:tcPr marL="68580" marR="68580" marT="0" marB="0" anchor="ctr"/>
                </a:tc>
                <a:extLst>
                  <a:ext uri="{0D108BD9-81ED-4DB2-BD59-A6C34878D82A}">
                    <a16:rowId xmlns:a16="http://schemas.microsoft.com/office/drawing/2014/main" val="203531003"/>
                  </a:ext>
                </a:extLst>
              </a:tr>
              <a:tr h="1520069">
                <a:tc>
                  <a:txBody>
                    <a:bodyPr/>
                    <a:lstStyle/>
                    <a:p>
                      <a:pPr marL="0" marR="0">
                        <a:lnSpc>
                          <a:spcPct val="107000"/>
                        </a:lnSpc>
                        <a:spcBef>
                          <a:spcPts val="0"/>
                        </a:spcBef>
                        <a:spcAft>
                          <a:spcPts val="0"/>
                        </a:spcAft>
                      </a:pPr>
                      <a:r>
                        <a:rPr lang="de-DE" sz="3200" kern="0" dirty="0">
                          <a:effectLst/>
                        </a:rPr>
                        <a:t>4. </a:t>
                      </a:r>
                      <a:r>
                        <a:rPr lang="de-DE" sz="3200" b="1" kern="0" dirty="0">
                          <a:solidFill>
                            <a:schemeClr val="dk1"/>
                          </a:solidFill>
                          <a:effectLst/>
                          <a:latin typeface="+mn-lt"/>
                          <a:ea typeface="+mn-ea"/>
                          <a:cs typeface="+mn-cs"/>
                        </a:rPr>
                        <a:t>Aussäen</a:t>
                      </a:r>
                      <a:r>
                        <a:rPr lang="de-DE" sz="3200" kern="0" dirty="0">
                          <a:effectLst/>
                        </a:rPr>
                        <a:t> – Das Evangelium weitergeben</a:t>
                      </a:r>
                      <a:endParaRPr lang="de-DE" sz="2800" kern="100" dirty="0">
                        <a:effectLst/>
                        <a:latin typeface="Aptos"/>
                        <a:ea typeface="Aptos"/>
                        <a:cs typeface="Latha"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de-DE" sz="3200" kern="0" dirty="0">
                          <a:effectLst/>
                        </a:rPr>
                        <a:t>4. </a:t>
                      </a:r>
                      <a:r>
                        <a:rPr lang="de-DE" sz="3200" b="1" kern="0" dirty="0">
                          <a:solidFill>
                            <a:schemeClr val="dk1"/>
                          </a:solidFill>
                          <a:effectLst/>
                          <a:latin typeface="+mn-lt"/>
                          <a:ea typeface="+mn-ea"/>
                          <a:cs typeface="+mn-cs"/>
                        </a:rPr>
                        <a:t>Multiplizieren</a:t>
                      </a:r>
                      <a:r>
                        <a:rPr lang="de-DE" sz="3200" kern="0" dirty="0">
                          <a:effectLst/>
                        </a:rPr>
                        <a:t> – Ausrüsten, andere zu Jüngern zu machen</a:t>
                      </a:r>
                      <a:endParaRPr lang="de-DE" sz="2800" kern="100" dirty="0">
                        <a:effectLst/>
                        <a:latin typeface="Aptos"/>
                        <a:ea typeface="Aptos"/>
                        <a:cs typeface="Latha" panose="020B0604020202020204" pitchFamily="34" charset="0"/>
                      </a:endParaRPr>
                    </a:p>
                  </a:txBody>
                  <a:tcPr marL="68580" marR="68580" marT="0" marB="0" anchor="ctr"/>
                </a:tc>
                <a:extLst>
                  <a:ext uri="{0D108BD9-81ED-4DB2-BD59-A6C34878D82A}">
                    <a16:rowId xmlns:a16="http://schemas.microsoft.com/office/drawing/2014/main" val="2044901158"/>
                  </a:ext>
                </a:extLst>
              </a:tr>
              <a:tr h="1458553">
                <a:tc>
                  <a:txBody>
                    <a:bodyPr/>
                    <a:lstStyle/>
                    <a:p>
                      <a:pPr marL="0" marR="0">
                        <a:lnSpc>
                          <a:spcPct val="107000"/>
                        </a:lnSpc>
                        <a:spcBef>
                          <a:spcPts val="0"/>
                        </a:spcBef>
                        <a:spcAft>
                          <a:spcPts val="0"/>
                        </a:spcAft>
                      </a:pPr>
                      <a:r>
                        <a:rPr lang="de-DE" sz="3200" b="1" kern="0" dirty="0">
                          <a:solidFill>
                            <a:schemeClr val="dk1"/>
                          </a:solidFill>
                          <a:effectLst/>
                          <a:highlight>
                            <a:srgbClr val="FFFF00"/>
                          </a:highlight>
                          <a:latin typeface="+mn-lt"/>
                          <a:ea typeface="+mn-ea"/>
                          <a:cs typeface="+mn-cs"/>
                        </a:rPr>
                        <a:t>„Komm und lerne Jesus kennen.“</a:t>
                      </a:r>
                    </a:p>
                  </a:txBody>
                  <a:tcPr marL="68580" marR="68580" marT="0" marB="0" anchor="ctr"/>
                </a:tc>
                <a:tc>
                  <a:txBody>
                    <a:bodyPr/>
                    <a:lstStyle/>
                    <a:p>
                      <a:pPr marL="0" marR="0">
                        <a:lnSpc>
                          <a:spcPct val="107000"/>
                        </a:lnSpc>
                        <a:spcBef>
                          <a:spcPts val="0"/>
                        </a:spcBef>
                        <a:spcAft>
                          <a:spcPts val="0"/>
                        </a:spcAft>
                      </a:pPr>
                      <a:r>
                        <a:rPr lang="de-DE" sz="3200" kern="0" dirty="0">
                          <a:effectLst/>
                          <a:highlight>
                            <a:srgbClr val="FFFF00"/>
                          </a:highlight>
                        </a:rPr>
                        <a:t>„</a:t>
                      </a:r>
                      <a:r>
                        <a:rPr lang="de-DE" sz="3200" b="1" kern="0" dirty="0">
                          <a:solidFill>
                            <a:schemeClr val="dk1"/>
                          </a:solidFill>
                          <a:effectLst/>
                          <a:highlight>
                            <a:srgbClr val="FFFF00"/>
                          </a:highlight>
                          <a:latin typeface="+mn-lt"/>
                          <a:ea typeface="+mn-ea"/>
                          <a:cs typeface="+mn-cs"/>
                        </a:rPr>
                        <a:t>Komm und lerne Jesus nachzufolgen.“</a:t>
                      </a:r>
                    </a:p>
                  </a:txBody>
                  <a:tcPr marL="68580" marR="68580" marT="0" marB="0" anchor="ctr"/>
                </a:tc>
                <a:extLst>
                  <a:ext uri="{0D108BD9-81ED-4DB2-BD59-A6C34878D82A}">
                    <a16:rowId xmlns:a16="http://schemas.microsoft.com/office/drawing/2014/main" val="1351111922"/>
                  </a:ext>
                </a:extLst>
              </a:tr>
            </a:tbl>
          </a:graphicData>
        </a:graphic>
      </p:graphicFrame>
      <p:sp>
        <p:nvSpPr>
          <p:cNvPr id="4" name="AutoShape 2" descr="Generiertes Bild: Die Reisen des Petrus und Thomas">
            <a:extLst>
              <a:ext uri="{FF2B5EF4-FFF2-40B4-BE49-F238E27FC236}">
                <a16:creationId xmlns:a16="http://schemas.microsoft.com/office/drawing/2014/main" id="{0DAE06E9-B996-423E-8615-A4DAC5786E8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Tree>
    <p:extLst>
      <p:ext uri="{BB962C8B-B14F-4D97-AF65-F5344CB8AC3E}">
        <p14:creationId xmlns:p14="http://schemas.microsoft.com/office/powerpoint/2010/main" val="25150053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7EF3ACDC-CF46-4B11-AB91-466610B371A6}"/>
              </a:ext>
            </a:extLst>
          </p:cNvPr>
          <p:cNvGraphicFramePr>
            <a:graphicFrameLocks noGrp="1"/>
          </p:cNvGraphicFramePr>
          <p:nvPr>
            <p:ph idx="1"/>
            <p:extLst>
              <p:ext uri="{D42A27DB-BD31-4B8C-83A1-F6EECF244321}">
                <p14:modId xmlns:p14="http://schemas.microsoft.com/office/powerpoint/2010/main" val="3797237338"/>
              </p:ext>
            </p:extLst>
          </p:nvPr>
        </p:nvGraphicFramePr>
        <p:xfrm>
          <a:off x="748145" y="0"/>
          <a:ext cx="10945092" cy="7011159"/>
        </p:xfrm>
        <a:graphic>
          <a:graphicData uri="http://schemas.openxmlformats.org/drawingml/2006/table">
            <a:tbl>
              <a:tblPr firstRow="1" bandRow="1">
                <a:tableStyleId>{F5AB1C69-6EDB-4FF4-983F-18BD219EF322}</a:tableStyleId>
              </a:tblPr>
              <a:tblGrid>
                <a:gridCol w="5500255">
                  <a:extLst>
                    <a:ext uri="{9D8B030D-6E8A-4147-A177-3AD203B41FA5}">
                      <a16:colId xmlns:a16="http://schemas.microsoft.com/office/drawing/2014/main" val="3029626140"/>
                    </a:ext>
                  </a:extLst>
                </a:gridCol>
                <a:gridCol w="5444837">
                  <a:extLst>
                    <a:ext uri="{9D8B030D-6E8A-4147-A177-3AD203B41FA5}">
                      <a16:colId xmlns:a16="http://schemas.microsoft.com/office/drawing/2014/main" val="1986198891"/>
                    </a:ext>
                  </a:extLst>
                </a:gridCol>
              </a:tblGrid>
              <a:tr h="814647">
                <a:tc>
                  <a:txBody>
                    <a:bodyPr/>
                    <a:lstStyle/>
                    <a:p>
                      <a:pPr marL="0" marR="0"/>
                      <a:r>
                        <a:rPr lang="de-DE" sz="4400" kern="100" dirty="0">
                          <a:effectLst/>
                          <a:latin typeface="Cinzel Black" panose="00000A00000000000000" pitchFamily="2" charset="0"/>
                        </a:rPr>
                        <a:t>Zeugen sein</a:t>
                      </a:r>
                      <a:endParaRPr lang="de-DE" sz="4400" kern="100" dirty="0">
                        <a:effectLst/>
                        <a:latin typeface="Cinzel Black" panose="00000A00000000000000" pitchFamily="2" charset="0"/>
                        <a:ea typeface="Times New Roman" panose="02020603050405020304" pitchFamily="18" charset="0"/>
                      </a:endParaRPr>
                    </a:p>
                  </a:txBody>
                  <a:tcPr marL="68580" marR="68580" marT="0" marB="0"/>
                </a:tc>
                <a:tc>
                  <a:txBody>
                    <a:bodyPr/>
                    <a:lstStyle/>
                    <a:p>
                      <a:pPr marL="0" marR="0" algn="l" defTabSz="914400" rtl="0" eaLnBrk="1" latinLnBrk="0" hangingPunct="1"/>
                      <a:r>
                        <a:rPr lang="de-DE" sz="4400" b="1" kern="100" dirty="0">
                          <a:solidFill>
                            <a:schemeClr val="lt1"/>
                          </a:solidFill>
                          <a:effectLst/>
                          <a:latin typeface="Cinzel Black" panose="00000A00000000000000" pitchFamily="2" charset="0"/>
                          <a:ea typeface="+mn-ea"/>
                          <a:cs typeface="+mn-cs"/>
                        </a:rPr>
                        <a:t>Jünger machen</a:t>
                      </a:r>
                    </a:p>
                  </a:txBody>
                  <a:tcPr marL="68580" marR="68580" marT="0" marB="0"/>
                </a:tc>
                <a:extLst>
                  <a:ext uri="{0D108BD9-81ED-4DB2-BD59-A6C34878D82A}">
                    <a16:rowId xmlns:a16="http://schemas.microsoft.com/office/drawing/2014/main" val="241168131"/>
                  </a:ext>
                </a:extLst>
              </a:tr>
              <a:tr h="1072630">
                <a:tc>
                  <a:txBody>
                    <a:bodyPr/>
                    <a:lstStyle/>
                    <a:p>
                      <a:pPr marL="0" marR="0">
                        <a:lnSpc>
                          <a:spcPct val="107000"/>
                        </a:lnSpc>
                        <a:spcBef>
                          <a:spcPts val="0"/>
                        </a:spcBef>
                        <a:spcAft>
                          <a:spcPts val="0"/>
                        </a:spcAft>
                      </a:pPr>
                      <a:r>
                        <a:rPr lang="de-DE" sz="3200" kern="0" dirty="0">
                          <a:effectLst/>
                        </a:rPr>
                        <a:t>1. </a:t>
                      </a:r>
                      <a:r>
                        <a:rPr lang="de-DE" sz="3200" b="1" kern="0" dirty="0">
                          <a:effectLst/>
                        </a:rPr>
                        <a:t>Erzählen</a:t>
                      </a:r>
                      <a:r>
                        <a:rPr lang="de-DE" sz="3200" kern="0" dirty="0">
                          <a:effectLst/>
                        </a:rPr>
                        <a:t> – Was habe ich mit Jesus erlebt?</a:t>
                      </a:r>
                      <a:endParaRPr lang="de-DE" sz="2800" kern="100" dirty="0">
                        <a:effectLst/>
                        <a:latin typeface="Aptos"/>
                        <a:ea typeface="Aptos"/>
                        <a:cs typeface="Latha"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de-DE" sz="3200" kern="0" dirty="0">
                          <a:effectLst/>
                        </a:rPr>
                        <a:t>1. </a:t>
                      </a:r>
                      <a:r>
                        <a:rPr lang="de-DE" sz="3200" b="1" kern="0" dirty="0">
                          <a:solidFill>
                            <a:schemeClr val="dk1"/>
                          </a:solidFill>
                          <a:effectLst/>
                          <a:latin typeface="+mn-lt"/>
                          <a:ea typeface="+mn-ea"/>
                          <a:cs typeface="+mn-cs"/>
                        </a:rPr>
                        <a:t>Vorleben</a:t>
                      </a:r>
                      <a:r>
                        <a:rPr lang="de-DE" sz="3200" kern="0" dirty="0">
                          <a:effectLst/>
                        </a:rPr>
                        <a:t> – Wie folge ich Jesus im Alltag?</a:t>
                      </a:r>
                      <a:endParaRPr lang="de-DE" sz="2800" kern="100" dirty="0">
                        <a:effectLst/>
                        <a:latin typeface="Aptos"/>
                        <a:ea typeface="Aptos"/>
                        <a:cs typeface="Latha" panose="020B0604020202020204" pitchFamily="34" charset="0"/>
                      </a:endParaRPr>
                    </a:p>
                  </a:txBody>
                  <a:tcPr marL="68580" marR="68580" marT="0" marB="0" anchor="ctr"/>
                </a:tc>
                <a:extLst>
                  <a:ext uri="{0D108BD9-81ED-4DB2-BD59-A6C34878D82A}">
                    <a16:rowId xmlns:a16="http://schemas.microsoft.com/office/drawing/2014/main" val="4176395314"/>
                  </a:ext>
                </a:extLst>
              </a:tr>
              <a:tr h="1072630">
                <a:tc>
                  <a:txBody>
                    <a:bodyPr/>
                    <a:lstStyle/>
                    <a:p>
                      <a:pPr marL="0" marR="0">
                        <a:lnSpc>
                          <a:spcPct val="107000"/>
                        </a:lnSpc>
                        <a:spcBef>
                          <a:spcPts val="0"/>
                        </a:spcBef>
                        <a:spcAft>
                          <a:spcPts val="0"/>
                        </a:spcAft>
                      </a:pPr>
                      <a:r>
                        <a:rPr lang="de-DE" sz="3200" kern="0" dirty="0">
                          <a:effectLst/>
                        </a:rPr>
                        <a:t>2. </a:t>
                      </a:r>
                      <a:r>
                        <a:rPr lang="de-DE" sz="3200" b="1" kern="0" dirty="0">
                          <a:solidFill>
                            <a:schemeClr val="dk1"/>
                          </a:solidFill>
                          <a:effectLst/>
                          <a:latin typeface="+mn-lt"/>
                          <a:ea typeface="+mn-ea"/>
                          <a:cs typeface="+mn-cs"/>
                        </a:rPr>
                        <a:t>Einladen</a:t>
                      </a:r>
                      <a:r>
                        <a:rPr lang="de-DE" sz="3200" kern="0" dirty="0">
                          <a:effectLst/>
                        </a:rPr>
                        <a:t> – Menschen zu Jesus führen</a:t>
                      </a:r>
                      <a:endParaRPr lang="de-DE" sz="2800" kern="100" dirty="0">
                        <a:effectLst/>
                        <a:latin typeface="Aptos"/>
                        <a:ea typeface="Aptos"/>
                        <a:cs typeface="Latha"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de-DE" sz="3200" kern="0" dirty="0">
                          <a:effectLst/>
                        </a:rPr>
                        <a:t>2. </a:t>
                      </a:r>
                      <a:r>
                        <a:rPr lang="de-DE" sz="3200" b="1" kern="0" dirty="0">
                          <a:solidFill>
                            <a:schemeClr val="dk1"/>
                          </a:solidFill>
                          <a:effectLst/>
                          <a:latin typeface="+mn-lt"/>
                          <a:ea typeface="+mn-ea"/>
                          <a:cs typeface="+mn-cs"/>
                        </a:rPr>
                        <a:t>Begleiten</a:t>
                      </a:r>
                      <a:r>
                        <a:rPr lang="de-DE" sz="3200" kern="0" dirty="0">
                          <a:effectLst/>
                        </a:rPr>
                        <a:t> – Menschen im Glauben begleiten</a:t>
                      </a:r>
                      <a:endParaRPr lang="de-DE" sz="2800" kern="100" dirty="0">
                        <a:effectLst/>
                        <a:latin typeface="Aptos"/>
                        <a:ea typeface="Aptos"/>
                        <a:cs typeface="Latha" panose="020B0604020202020204" pitchFamily="34" charset="0"/>
                      </a:endParaRPr>
                    </a:p>
                  </a:txBody>
                  <a:tcPr marL="68580" marR="68580" marT="0" marB="0" anchor="ctr"/>
                </a:tc>
                <a:extLst>
                  <a:ext uri="{0D108BD9-81ED-4DB2-BD59-A6C34878D82A}">
                    <a16:rowId xmlns:a16="http://schemas.microsoft.com/office/drawing/2014/main" val="1501293831"/>
                  </a:ext>
                </a:extLst>
              </a:tr>
              <a:tr h="1072630">
                <a:tc>
                  <a:txBody>
                    <a:bodyPr/>
                    <a:lstStyle/>
                    <a:p>
                      <a:pPr marL="0" marR="0">
                        <a:lnSpc>
                          <a:spcPct val="107000"/>
                        </a:lnSpc>
                        <a:spcBef>
                          <a:spcPts val="0"/>
                        </a:spcBef>
                        <a:spcAft>
                          <a:spcPts val="0"/>
                        </a:spcAft>
                      </a:pPr>
                      <a:r>
                        <a:rPr lang="de-DE" sz="3200" kern="0" dirty="0">
                          <a:effectLst/>
                        </a:rPr>
                        <a:t>3. </a:t>
                      </a:r>
                      <a:r>
                        <a:rPr lang="de-DE" sz="3200" b="1" kern="0" dirty="0">
                          <a:solidFill>
                            <a:schemeClr val="dk1"/>
                          </a:solidFill>
                          <a:effectLst/>
                          <a:latin typeface="+mn-lt"/>
                          <a:ea typeface="+mn-ea"/>
                          <a:cs typeface="+mn-cs"/>
                        </a:rPr>
                        <a:t>Beten</a:t>
                      </a:r>
                      <a:r>
                        <a:rPr lang="de-DE" sz="3200" kern="0" dirty="0">
                          <a:effectLst/>
                        </a:rPr>
                        <a:t> – Für Menschen und ihre Bedürfnisse beten</a:t>
                      </a:r>
                      <a:endParaRPr lang="de-DE" sz="2800" kern="100" dirty="0">
                        <a:effectLst/>
                        <a:latin typeface="Aptos"/>
                        <a:ea typeface="+mn-ea"/>
                        <a:cs typeface="Latha"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de-DE" sz="3200" kern="0" dirty="0">
                          <a:effectLst/>
                        </a:rPr>
                        <a:t>3. </a:t>
                      </a:r>
                      <a:r>
                        <a:rPr lang="de-DE" sz="3200" b="1" kern="0" dirty="0">
                          <a:solidFill>
                            <a:schemeClr val="dk1"/>
                          </a:solidFill>
                          <a:effectLst/>
                          <a:latin typeface="+mn-lt"/>
                          <a:ea typeface="+mn-ea"/>
                          <a:cs typeface="+mn-cs"/>
                        </a:rPr>
                        <a:t>Anleiten</a:t>
                      </a:r>
                      <a:r>
                        <a:rPr lang="de-DE" sz="3200" kern="0" dirty="0">
                          <a:effectLst/>
                        </a:rPr>
                        <a:t> – Beten, Bibel lesen, hören und gehorchen lernen</a:t>
                      </a:r>
                      <a:endParaRPr lang="de-DE" sz="2800" kern="100" dirty="0">
                        <a:effectLst/>
                        <a:latin typeface="Aptos"/>
                        <a:ea typeface="Aptos"/>
                        <a:cs typeface="Latha" panose="020B0604020202020204" pitchFamily="34" charset="0"/>
                      </a:endParaRPr>
                    </a:p>
                  </a:txBody>
                  <a:tcPr marL="68580" marR="68580" marT="0" marB="0" anchor="ctr"/>
                </a:tc>
                <a:extLst>
                  <a:ext uri="{0D108BD9-81ED-4DB2-BD59-A6C34878D82A}">
                    <a16:rowId xmlns:a16="http://schemas.microsoft.com/office/drawing/2014/main" val="203531003"/>
                  </a:ext>
                </a:extLst>
              </a:tr>
              <a:tr h="1520069">
                <a:tc>
                  <a:txBody>
                    <a:bodyPr/>
                    <a:lstStyle/>
                    <a:p>
                      <a:pPr marL="0" marR="0">
                        <a:lnSpc>
                          <a:spcPct val="107000"/>
                        </a:lnSpc>
                        <a:spcBef>
                          <a:spcPts val="0"/>
                        </a:spcBef>
                        <a:spcAft>
                          <a:spcPts val="0"/>
                        </a:spcAft>
                      </a:pPr>
                      <a:r>
                        <a:rPr lang="de-DE" sz="3200" kern="0" dirty="0">
                          <a:effectLst/>
                        </a:rPr>
                        <a:t>4. </a:t>
                      </a:r>
                      <a:r>
                        <a:rPr lang="de-DE" sz="3200" b="1" kern="0" dirty="0">
                          <a:solidFill>
                            <a:schemeClr val="dk1"/>
                          </a:solidFill>
                          <a:effectLst/>
                          <a:latin typeface="+mn-lt"/>
                          <a:ea typeface="+mn-ea"/>
                          <a:cs typeface="+mn-cs"/>
                        </a:rPr>
                        <a:t>Aussäen</a:t>
                      </a:r>
                      <a:r>
                        <a:rPr lang="de-DE" sz="3200" kern="0" dirty="0">
                          <a:effectLst/>
                        </a:rPr>
                        <a:t> – Das Evangelium weitergeben</a:t>
                      </a:r>
                      <a:endParaRPr lang="de-DE" sz="2800" kern="100" dirty="0">
                        <a:effectLst/>
                        <a:latin typeface="Aptos"/>
                        <a:ea typeface="Aptos"/>
                        <a:cs typeface="Latha"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de-DE" sz="3200" kern="0" dirty="0">
                          <a:effectLst/>
                        </a:rPr>
                        <a:t>4. </a:t>
                      </a:r>
                      <a:r>
                        <a:rPr lang="de-DE" sz="3200" b="1" kern="0" dirty="0">
                          <a:solidFill>
                            <a:schemeClr val="dk1"/>
                          </a:solidFill>
                          <a:effectLst/>
                          <a:latin typeface="+mn-lt"/>
                          <a:ea typeface="+mn-ea"/>
                          <a:cs typeface="+mn-cs"/>
                        </a:rPr>
                        <a:t>Multiplizieren</a:t>
                      </a:r>
                      <a:r>
                        <a:rPr lang="de-DE" sz="3200" kern="0" dirty="0">
                          <a:effectLst/>
                        </a:rPr>
                        <a:t> – Ausrüsten, andere zu Jüngern zu machen</a:t>
                      </a:r>
                      <a:endParaRPr lang="de-DE" sz="2800" kern="100" dirty="0">
                        <a:effectLst/>
                        <a:latin typeface="Aptos"/>
                        <a:ea typeface="Aptos"/>
                        <a:cs typeface="Latha" panose="020B0604020202020204" pitchFamily="34" charset="0"/>
                      </a:endParaRPr>
                    </a:p>
                  </a:txBody>
                  <a:tcPr marL="68580" marR="68580" marT="0" marB="0" anchor="ctr"/>
                </a:tc>
                <a:extLst>
                  <a:ext uri="{0D108BD9-81ED-4DB2-BD59-A6C34878D82A}">
                    <a16:rowId xmlns:a16="http://schemas.microsoft.com/office/drawing/2014/main" val="2044901158"/>
                  </a:ext>
                </a:extLst>
              </a:tr>
              <a:tr h="1458553">
                <a:tc>
                  <a:txBody>
                    <a:bodyPr/>
                    <a:lstStyle/>
                    <a:p>
                      <a:pPr marL="0" marR="0">
                        <a:lnSpc>
                          <a:spcPct val="107000"/>
                        </a:lnSpc>
                        <a:spcBef>
                          <a:spcPts val="0"/>
                        </a:spcBef>
                        <a:spcAft>
                          <a:spcPts val="0"/>
                        </a:spcAft>
                      </a:pPr>
                      <a:r>
                        <a:rPr lang="de-DE" sz="3200" b="1" kern="0" dirty="0">
                          <a:solidFill>
                            <a:schemeClr val="tx1"/>
                          </a:solidFill>
                          <a:effectLst/>
                          <a:highlight>
                            <a:srgbClr val="FF0000"/>
                          </a:highlight>
                          <a:latin typeface="+mn-lt"/>
                          <a:ea typeface="+mn-ea"/>
                          <a:cs typeface="+mn-cs"/>
                        </a:rPr>
                        <a:t>Braucht LIEBE, MUT und ÜberzeugungsKRAFT</a:t>
                      </a:r>
                    </a:p>
                  </a:txBody>
                  <a:tcPr marL="68580" marR="68580" marT="0" marB="0" anchor="ctr"/>
                </a:tc>
                <a:tc>
                  <a:txBody>
                    <a:bodyPr/>
                    <a:lstStyle/>
                    <a:p>
                      <a:pPr marL="0" marR="0">
                        <a:lnSpc>
                          <a:spcPct val="107000"/>
                        </a:lnSpc>
                        <a:spcBef>
                          <a:spcPts val="0"/>
                        </a:spcBef>
                        <a:spcAft>
                          <a:spcPts val="0"/>
                        </a:spcAft>
                      </a:pPr>
                      <a:r>
                        <a:rPr lang="de-DE" sz="3200" b="1" kern="0" dirty="0">
                          <a:solidFill>
                            <a:schemeClr val="tx1"/>
                          </a:solidFill>
                          <a:effectLst/>
                          <a:highlight>
                            <a:srgbClr val="FF0000"/>
                          </a:highlight>
                          <a:latin typeface="+mn-lt"/>
                          <a:ea typeface="+mn-ea"/>
                          <a:cs typeface="+mn-cs"/>
                        </a:rPr>
                        <a:t>Braucht LIEBE, WEISHEIT </a:t>
                      </a:r>
                      <a:br>
                        <a:rPr lang="de-DE" sz="3200" b="1" kern="0" dirty="0">
                          <a:solidFill>
                            <a:schemeClr val="tx1"/>
                          </a:solidFill>
                          <a:effectLst/>
                          <a:highlight>
                            <a:srgbClr val="FF0000"/>
                          </a:highlight>
                          <a:latin typeface="+mn-lt"/>
                          <a:ea typeface="+mn-ea"/>
                          <a:cs typeface="+mn-cs"/>
                        </a:rPr>
                      </a:br>
                      <a:r>
                        <a:rPr lang="de-DE" sz="3200" b="1" kern="0" dirty="0">
                          <a:solidFill>
                            <a:schemeClr val="tx1"/>
                          </a:solidFill>
                          <a:effectLst/>
                          <a:highlight>
                            <a:srgbClr val="FF0000"/>
                          </a:highlight>
                          <a:latin typeface="+mn-lt"/>
                          <a:ea typeface="+mn-ea"/>
                          <a:cs typeface="+mn-cs"/>
                        </a:rPr>
                        <a:t>und viiiel GEDULD!</a:t>
                      </a:r>
                    </a:p>
                  </a:txBody>
                  <a:tcPr marL="68580" marR="68580" marT="0" marB="0" anchor="ctr"/>
                </a:tc>
                <a:extLst>
                  <a:ext uri="{0D108BD9-81ED-4DB2-BD59-A6C34878D82A}">
                    <a16:rowId xmlns:a16="http://schemas.microsoft.com/office/drawing/2014/main" val="1351111922"/>
                  </a:ext>
                </a:extLst>
              </a:tr>
            </a:tbl>
          </a:graphicData>
        </a:graphic>
      </p:graphicFrame>
      <p:sp>
        <p:nvSpPr>
          <p:cNvPr id="4" name="AutoShape 2" descr="Generiertes Bild: Die Reisen des Petrus und Thomas">
            <a:extLst>
              <a:ext uri="{FF2B5EF4-FFF2-40B4-BE49-F238E27FC236}">
                <a16:creationId xmlns:a16="http://schemas.microsoft.com/office/drawing/2014/main" id="{0DAE06E9-B996-423E-8615-A4DAC5786E8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Tree>
    <p:extLst>
      <p:ext uri="{BB962C8B-B14F-4D97-AF65-F5344CB8AC3E}">
        <p14:creationId xmlns:p14="http://schemas.microsoft.com/office/powerpoint/2010/main" val="17268065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04E7E-4EE4-494E-8674-CDE37B15319A}"/>
              </a:ext>
            </a:extLst>
          </p:cNvPr>
          <p:cNvSpPr>
            <a:spLocks noGrp="1"/>
          </p:cNvSpPr>
          <p:nvPr>
            <p:ph type="title"/>
          </p:nvPr>
        </p:nvSpPr>
        <p:spPr>
          <a:xfrm>
            <a:off x="6096000" y="2929927"/>
            <a:ext cx="5735672" cy="1325563"/>
          </a:xfrm>
        </p:spPr>
        <p:txBody>
          <a:bodyPr/>
          <a:lstStyle/>
          <a:p>
            <a:r>
              <a:rPr lang="de-DE" dirty="0"/>
              <a:t>Ich bin immer bei euch bis ans Ende der Zeit.</a:t>
            </a:r>
          </a:p>
        </p:txBody>
      </p:sp>
      <p:pic>
        <p:nvPicPr>
          <p:cNvPr id="4" name="Content Placeholder 3">
            <a:extLst>
              <a:ext uri="{FF2B5EF4-FFF2-40B4-BE49-F238E27FC236}">
                <a16:creationId xmlns:a16="http://schemas.microsoft.com/office/drawing/2014/main" id="{EB626786-0472-4E50-A68D-6B5B40FC103A}"/>
              </a:ext>
            </a:extLst>
          </p:cNvPr>
          <p:cNvPicPr>
            <a:picLocks noChangeAspect="1"/>
          </p:cNvPicPr>
          <p:nvPr/>
        </p:nvPicPr>
        <p:blipFill>
          <a:blip r:embed="rId2"/>
          <a:stretch>
            <a:fillRect/>
          </a:stretch>
        </p:blipFill>
        <p:spPr>
          <a:xfrm>
            <a:off x="992221" y="1279756"/>
            <a:ext cx="4625907" cy="4625907"/>
          </a:xfrm>
          <a:prstGeom prst="ellipse">
            <a:avLst/>
          </a:prstGeom>
          <a:ln>
            <a:noFill/>
          </a:ln>
          <a:effectLst>
            <a:softEdge rad="112500"/>
          </a:effectLst>
        </p:spPr>
      </p:pic>
    </p:spTree>
    <p:extLst>
      <p:ext uri="{BB962C8B-B14F-4D97-AF65-F5344CB8AC3E}">
        <p14:creationId xmlns:p14="http://schemas.microsoft.com/office/powerpoint/2010/main" val="291521719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343</Words>
  <Application>Microsoft Office PowerPoint</Application>
  <PresentationFormat>Widescreen</PresentationFormat>
  <Paragraphs>60</Paragraphs>
  <Slides>22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Calibri</vt:lpstr>
      <vt:lpstr>Arial</vt:lpstr>
      <vt:lpstr>Aptos</vt:lpstr>
      <vt:lpstr>Times New Roman</vt:lpstr>
      <vt:lpstr>Latha</vt:lpstr>
      <vt:lpstr>Calibri Light</vt:lpstr>
      <vt:lpstr>Cinzel Black</vt:lpstr>
      <vt:lpstr>Office Theme</vt:lpstr>
      <vt:lpstr>PowerPoint Presentation</vt:lpstr>
      <vt:lpstr>PowerPoint Presentation</vt:lpstr>
      <vt:lpstr>Matthäus 28, 18-20</vt:lpstr>
      <vt:lpstr>Matthäus 28 – GEHT!</vt:lpstr>
      <vt:lpstr>Matthäus 28</vt:lpstr>
      <vt:lpstr>PowerPoint Presentation</vt:lpstr>
      <vt:lpstr>Apostelgeschichte 1 – WARTET!</vt:lpstr>
      <vt:lpstr>Apostelgeschichte 1, 4-8</vt:lpstr>
      <vt:lpstr>Wartet….  ihr werdet Kraft empfangen  ihr werdet meine Zeugen sein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Wartet….  ihr werdet Kraft empfangen  ihr werdet meine Zeugen sein </vt:lpstr>
      <vt:lpstr>PowerPoint Presentation</vt:lpstr>
      <vt:lpstr>PowerPoint Presentation</vt:lpstr>
      <vt:lpstr>PowerPoint Presentation</vt:lpstr>
      <vt:lpstr>Ich bin immer bei euch bis ans Ende der Zeit.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Jerome Rasiah</dc:creator>
  <cp:lastModifiedBy>Jerome Rasiah</cp:lastModifiedBy>
  <cp:revision>21</cp:revision>
  <dcterms:created xsi:type="dcterms:W3CDTF">2026-08-27T07:24:42Z</dcterms:created>
  <dcterms:modified xsi:type="dcterms:W3CDTF">2026-08-30T07:40:56Z</dcterms:modified>
</cp:coreProperties>
</file>