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8" r:id="rId3"/>
    <p:sldId id="257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BB08"/>
    <a:srgbClr val="710042"/>
    <a:srgbClr val="6D0040"/>
    <a:srgbClr val="1A599E"/>
    <a:srgbClr val="123256"/>
    <a:srgbClr val="164A85"/>
    <a:srgbClr val="154173"/>
    <a:srgbClr val="153D6A"/>
    <a:srgbClr val="143860"/>
    <a:srgbClr val="154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81A7BB-FEA1-4376-AE8C-E366E54E2C34}" v="22" dt="2025-08-01T10:09:40.0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0" autoAdjust="0"/>
    <p:restoredTop sz="94689"/>
  </p:normalViewPr>
  <p:slideViewPr>
    <p:cSldViewPr snapToGrid="0">
      <p:cViewPr varScale="1">
        <p:scale>
          <a:sx n="133" d="100"/>
          <a:sy n="133" d="100"/>
        </p:scale>
        <p:origin x="1640" y="5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CDFE1C6-B03C-E0E6-5A93-7267E0B2DB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613EBD0-0324-0D32-5A34-AB3B32B890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FAAEB-A53A-48AA-AFEC-3F46893823BF}" type="datetimeFigureOut">
              <a:rPr lang="de-DE" smtClean="0"/>
              <a:t>09.10.25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B2CD4B1-4832-76B9-36EE-33F12C0BAE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3618F5C-B7D8-FE6B-382D-A49EAA1F49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ABE8C-19DD-45A7-8877-8159D9C9C4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769918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gradFill>
          <a:gsLst>
            <a:gs pos="56000">
              <a:schemeClr val="accent2"/>
            </a:gs>
            <a:gs pos="19000">
              <a:schemeClr val="accent4"/>
            </a:gs>
            <a:gs pos="100000">
              <a:schemeClr val="accent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598FFC-6345-C45C-BC92-8D64C2D147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8" y="2832100"/>
            <a:ext cx="9144000" cy="1193800"/>
          </a:xfrm>
        </p:spPr>
        <p:txBody>
          <a:bodyPr anchor="b">
            <a:normAutofit/>
          </a:bodyPr>
          <a:lstStyle>
            <a:lvl1pPr algn="ctr">
              <a:defRPr sz="8000"/>
            </a:lvl1pPr>
          </a:lstStyle>
          <a:p>
            <a:r>
              <a:rPr lang="de-DE" dirty="0"/>
              <a:t>Predigttitel </a:t>
            </a:r>
          </a:p>
        </p:txBody>
      </p:sp>
      <p:pic>
        <p:nvPicPr>
          <p:cNvPr id="8" name="Grafik 7" descr="Ein Bild, das Text, Logo, Schrift, Grafiken enthält.&#10;&#10;Automatisch generierte Beschreibung">
            <a:extLst>
              <a:ext uri="{FF2B5EF4-FFF2-40B4-BE49-F238E27FC236}">
                <a16:creationId xmlns:a16="http://schemas.microsoft.com/office/drawing/2014/main" id="{D0B0BE3F-2FD2-04D9-64EE-920905100D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" y="517324"/>
            <a:ext cx="2076927" cy="117397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751A98A-55A8-FA86-085D-CCE3CB71814C}"/>
              </a:ext>
            </a:extLst>
          </p:cNvPr>
          <p:cNvSpPr txBox="1"/>
          <p:nvPr userDrawn="1"/>
        </p:nvSpPr>
        <p:spPr>
          <a:xfrm>
            <a:off x="1523997" y="5792834"/>
            <a:ext cx="9144000" cy="54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EAEAEB"/>
                </a:solidFill>
                <a:effectLst/>
                <a:uLnTx/>
                <a:uFillTx/>
                <a:latin typeface="Nunito Light"/>
                <a:ea typeface="+mn-ea"/>
                <a:cs typeface="+mn-cs"/>
              </a:rPr>
              <a:t>Predigtreihe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EAEAEB"/>
                </a:solidFill>
                <a:effectLst/>
                <a:uLnTx/>
                <a:uFillTx/>
                <a:latin typeface="Nunito Light"/>
                <a:ea typeface="+mn-ea"/>
                <a:cs typeface="+mn-cs"/>
              </a:rPr>
              <a:t>: 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EAEAEB"/>
                </a:solidFill>
                <a:effectLst/>
                <a:uLnTx/>
                <a:uFillTx/>
                <a:latin typeface="Nunito Light"/>
                <a:ea typeface="+mn-ea"/>
                <a:cs typeface="+mn-cs"/>
              </a:rPr>
              <a:t>Galaterbrief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rgbClr val="EAEAEB"/>
              </a:solidFill>
              <a:effectLst/>
              <a:uLnTx/>
              <a:uFillTx/>
              <a:latin typeface="Nunito Light"/>
              <a:ea typeface="+mn-ea"/>
              <a:cs typeface="+mn-cs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D996F6-93D0-6A0D-310C-CB936A2EB3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6935" y="4225495"/>
            <a:ext cx="5318125" cy="80803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 err="1"/>
              <a:t>Predigttext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3172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47" userDrawn="1">
          <p15:clr>
            <a:srgbClr val="FBAE40"/>
          </p15:clr>
        </p15:guide>
        <p15:guide id="4" orient="horz" pos="32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02B41F-0170-3D66-A79E-06CC24296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8594A9-FE57-3F6D-9C87-36270E0B5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C012EF-1E82-1F24-2454-3464E385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82E9-F17B-4029-BD9A-B531227EEEB2}" type="datetimeFigureOut">
              <a:rPr lang="de-DE" smtClean="0"/>
              <a:t>09.10.25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C1BC87-324B-7639-40C6-6035055E2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9EA13B-44E7-3F7A-C649-CADFCB752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9D31-68E3-4FD4-AEBE-6FEEAAC621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323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ibelaus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04C2F6-D101-F2E3-327A-81D10D2982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e-DE" dirty="0"/>
              <a:t>Bibelausschnitt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0436710-0AA2-1B36-4298-25CB14B073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r">
              <a:buNone/>
              <a:defRPr sz="28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dirty="0"/>
              <a:t>Quelle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7391BE-8F53-0F36-28F3-A5919DD59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82E9-F17B-4029-BD9A-B531227EEEB2}" type="datetimeFigureOut">
              <a:rPr lang="de-DE" smtClean="0"/>
              <a:t>09.10.25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512F23-E774-B98F-BFE4-BCCC34720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DC6EB3-8DC5-6206-0023-BDABAD37B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9D31-68E3-4FD4-AEBE-6FEEAAC621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509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414B20-5545-0E71-2FF8-5A495E512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7F0A4C-784A-6C3D-EEDE-772720224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7588" y="1810542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6C4542D-CAD9-C117-3497-B82A5AFB7A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1588" y="1810542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E3E3B27-EB66-80CB-FFE4-8728BD746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82E9-F17B-4029-BD9A-B531227EEEB2}" type="datetimeFigureOut">
              <a:rPr lang="de-DE" smtClean="0"/>
              <a:t>09.10.25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2F7273-B754-EE85-BC9E-CDCD3AE4D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444EC75-5831-90B7-BC0B-42DE0BEC5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9D31-68E3-4FD4-AEBE-6FEEAAC621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35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505897-8558-8423-9611-97A3A563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588" y="296863"/>
            <a:ext cx="10515600" cy="1325563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D83D92-5F99-542C-9FB2-D50D3323F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7588" y="161290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DE274BE-0F9C-B906-02E0-40DBCF358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588" y="2436813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F47B2E8-36E5-1798-0D86-E84FF4ADD6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0000" y="161290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CF0CB78-99D9-216B-1668-C177B3420D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0000" y="2436813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D212247-7178-F886-F164-1960FB91A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82E9-F17B-4029-BD9A-B531227EEEB2}" type="datetimeFigureOut">
              <a:rPr lang="de-DE" smtClean="0"/>
              <a:t>09.10.25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935C030-FED9-D5F0-DC39-070A98619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D5B9121-0E5E-9681-81E3-D872B011B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9D31-68E3-4FD4-AEBE-6FEEAAC621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0962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3C2053-EC25-BE4B-F9AE-02755BB94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588" y="29686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C430AB-E7DE-8C37-67AE-232177609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988" y="82708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C6A4C92-9CAF-E2D5-0B00-4DB0C3EC6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7588" y="189706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A12EC37-7899-E1DF-91DD-0DF31C0FD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82E9-F17B-4029-BD9A-B531227EEEB2}" type="datetimeFigureOut">
              <a:rPr lang="de-DE" smtClean="0"/>
              <a:t>09.10.25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69DB424-D9C5-6E5C-0B4D-C5CE14EF5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627FCD-C878-8A4D-2A66-2FCA7925C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9D31-68E3-4FD4-AEBE-6FEEAAC621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7920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3DED1B-DA24-A480-420C-3004C5F00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588" y="29686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41CA63F-E857-EEFC-1FA7-CA5BC1DA46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60988" y="82708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094C38-53DD-8C2E-5D62-10DF0216C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7588" y="189706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675600E-35C4-86BE-360F-7FDAC967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82E9-F17B-4029-BD9A-B531227EEEB2}" type="datetimeFigureOut">
              <a:rPr lang="de-DE" smtClean="0"/>
              <a:t>09.10.25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0E7DB0B-F5DF-1566-A9F6-498903423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525DE8D-ECA9-32B0-33F7-A9A21E89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9D31-68E3-4FD4-AEBE-6FEEAAC621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244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Ein Bild, das Design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4B8C5A9E-22F6-71A3-1EC9-53B9CDF4102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77" r="-1"/>
          <a:stretch/>
        </p:blipFill>
        <p:spPr>
          <a:xfrm>
            <a:off x="6753226" y="0"/>
            <a:ext cx="5438774" cy="6858000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ADE49626-74A6-A779-13CD-50D017443A0E}"/>
              </a:ext>
            </a:extLst>
          </p:cNvPr>
          <p:cNvSpPr/>
          <p:nvPr userDrawn="1"/>
        </p:nvSpPr>
        <p:spPr>
          <a:xfrm>
            <a:off x="180002" y="-1"/>
            <a:ext cx="12011998" cy="6858001"/>
          </a:xfrm>
          <a:prstGeom prst="rect">
            <a:avLst/>
          </a:prstGeom>
          <a:gradFill flip="none" rotWithShape="1">
            <a:gsLst>
              <a:gs pos="56000">
                <a:schemeClr val="accent2">
                  <a:lumMod val="40000"/>
                  <a:lumOff val="60000"/>
                  <a:alpha val="85000"/>
                </a:schemeClr>
              </a:gs>
              <a:gs pos="53000">
                <a:schemeClr val="accent2">
                  <a:lumMod val="40000"/>
                  <a:lumOff val="60000"/>
                  <a:alpha val="52000"/>
                </a:schemeClr>
              </a:gs>
              <a:gs pos="78000">
                <a:schemeClr val="accent2">
                  <a:lumMod val="40000"/>
                  <a:lumOff val="60000"/>
                  <a:alpha val="29000"/>
                </a:schemeClr>
              </a:gs>
              <a:gs pos="100000">
                <a:schemeClr val="accent2">
                  <a:lumMod val="40000"/>
                  <a:lumOff val="60000"/>
                  <a:alpha val="6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7C88E03-8DC3-74D9-65C6-95815877D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588" y="2968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741121-1865-F17B-18F5-8077A19EE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7588" y="181054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C17DC2-9D4C-3C64-7E7E-EE996C3EE4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7588" y="63499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D182E9-F17B-4029-BD9A-B531227EEEB2}" type="datetimeFigureOut">
              <a:rPr lang="de-DE" smtClean="0"/>
              <a:t>09.10.25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258FE0-1323-FD80-5353-AFFE366872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7988" y="63432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e-DE" dirty="0"/>
              <a:t>Predigtreihe: Unsere Werte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0F1543-923F-FBB7-2545-62226BD22A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9988" y="63499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019D31-68E3-4FD4-AEBE-6FEEAAC621C2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1761694-F26E-14EC-2152-ED8E397441AC}"/>
              </a:ext>
            </a:extLst>
          </p:cNvPr>
          <p:cNvSpPr/>
          <p:nvPr userDrawn="1"/>
        </p:nvSpPr>
        <p:spPr>
          <a:xfrm>
            <a:off x="1" y="0"/>
            <a:ext cx="360000" cy="6858000"/>
          </a:xfrm>
          <a:prstGeom prst="rect">
            <a:avLst/>
          </a:prstGeom>
          <a:gradFill>
            <a:gsLst>
              <a:gs pos="56000">
                <a:schemeClr val="accent2"/>
              </a:gs>
              <a:gs pos="19000">
                <a:schemeClr val="accent4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25C3E0D-1584-DF31-A5AE-BAF2819C7CEA}"/>
              </a:ext>
            </a:extLst>
          </p:cNvPr>
          <p:cNvSpPr/>
          <p:nvPr userDrawn="1"/>
        </p:nvSpPr>
        <p:spPr>
          <a:xfrm>
            <a:off x="6598763" y="-207390"/>
            <a:ext cx="933253" cy="719265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noFill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580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39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B3E42-6DDF-B7CE-C110-C288725581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sz="5400" dirty="0"/>
              <a:t>Einführung zum Galaterbrief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B21F6-679C-6EAF-8CB7-10B4639A6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Gal 1,1-5</a:t>
            </a:r>
          </a:p>
        </p:txBody>
      </p:sp>
    </p:spTree>
    <p:extLst>
      <p:ext uri="{BB962C8B-B14F-4D97-AF65-F5344CB8AC3E}">
        <p14:creationId xmlns:p14="http://schemas.microsoft.com/office/powerpoint/2010/main" val="2199286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BCCBE-9DBC-0E66-BD29-2EE96E826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EF272-6E95-B318-1BDF-96F542F9D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/>
              <a:t>Die Melodie des Galaterbriefs: Freiheit</a:t>
            </a:r>
            <a:endParaRPr lang="de-DE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07FAA-79B3-9F4F-E103-BF0E4C535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Ich darf aufhören, mich selbst retten zu wollen!</a:t>
            </a:r>
          </a:p>
          <a:p>
            <a:endParaRPr lang="de-DE" dirty="0"/>
          </a:p>
          <a:p>
            <a:r>
              <a:rPr lang="de-DE" dirty="0"/>
              <a:t>Es zählt nur noch, dass Gott mich befreit, erlöst und liebt</a:t>
            </a:r>
          </a:p>
          <a:p>
            <a:endParaRPr lang="de-DE" dirty="0"/>
          </a:p>
          <a:p>
            <a:r>
              <a:rPr lang="de-DE" dirty="0"/>
              <a:t>Christus hat mich befreit!</a:t>
            </a:r>
          </a:p>
          <a:p>
            <a:endParaRPr lang="de-DE" dirty="0"/>
          </a:p>
          <a:p>
            <a:r>
              <a:rPr lang="de-DE" dirty="0"/>
              <a:t>Ich muss nicht leisten, um geliebt zu werden!</a:t>
            </a:r>
          </a:p>
        </p:txBody>
      </p:sp>
    </p:spTree>
    <p:extLst>
      <p:ext uri="{BB962C8B-B14F-4D97-AF65-F5344CB8AC3E}">
        <p14:creationId xmlns:p14="http://schemas.microsoft.com/office/powerpoint/2010/main" val="2515372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0F53437-1883-9F75-D571-0934A1821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61902"/>
            <a:ext cx="10515600" cy="3600574"/>
          </a:xfrm>
        </p:spPr>
        <p:txBody>
          <a:bodyPr>
            <a:noAutofit/>
          </a:bodyPr>
          <a:lstStyle/>
          <a:p>
            <a:r>
              <a:rPr lang="de-DE" sz="2365" dirty="0"/>
              <a:t>1 Paulus, Apostel nicht von Menschen, auch nicht durch einen Menschen, sondern durch Jesus Christus und Gott, den Vater, der ihn auferweckt hat von den Toten,</a:t>
            </a:r>
            <a:br>
              <a:rPr lang="de-DE" sz="2365" dirty="0"/>
            </a:br>
            <a:r>
              <a:rPr lang="de-DE" sz="2365" dirty="0"/>
              <a:t>2 und alle Brüder und Schwestern, die bei mir sind, an die Gemeinden in Galatien:</a:t>
            </a:r>
            <a:br>
              <a:rPr lang="de-DE" sz="2365" dirty="0"/>
            </a:br>
            <a:r>
              <a:rPr lang="de-DE" sz="2365" dirty="0"/>
              <a:t>3 Gnade sei mit euch und Friede von Gott, unserm Vater, und dem Herrn Jesus Christus,</a:t>
            </a:r>
            <a:br>
              <a:rPr lang="de-DE" sz="2365" dirty="0"/>
            </a:br>
            <a:r>
              <a:rPr lang="de-DE" sz="2365" dirty="0"/>
              <a:t>4 der sich selbst für unsre Sünden dahingegeben hat, dass er uns errette von dieser gegenwärtigen, bösen Welt nach dem Willen Gottes, unseres Vaters.</a:t>
            </a:r>
            <a:br>
              <a:rPr lang="de-DE" sz="2365" dirty="0"/>
            </a:br>
            <a:r>
              <a:rPr lang="de-DE" sz="2365" dirty="0"/>
              <a:t>5 Ihm sei Ehre von Ewigkeit zu Ewigkeit! Amen.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ED6F30-1AAC-4EFE-A2C9-85ECFE2C7C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Gal 1,1-5 (Luther 2017)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FDF9FAF-13DC-FC4E-A52F-6F8147B66E93}"/>
              </a:ext>
            </a:extLst>
          </p:cNvPr>
          <p:cNvSpPr txBox="1"/>
          <p:nvPr/>
        </p:nvSpPr>
        <p:spPr>
          <a:xfrm>
            <a:off x="1080655" y="201880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713821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2B011-C2F4-62FA-ED57-38765F07C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V1: „Paulus, Apostel nicht von Menschen, auch nicht durch einen Menschen, sondern durch Jesus Christus und Gott, den Vater, der ihn auferweckt hat von den Toten,“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169ED-C922-1C15-FE56-4A1C2AA55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Paulus wurde nicht von Menschen oder Institutionen beauftragt, sondern direkt von Gott!</a:t>
            </a:r>
          </a:p>
          <a:p>
            <a:pPr lvl="1"/>
            <a:r>
              <a:rPr lang="de-DE" dirty="0"/>
              <a:t>Paulus hat Autorität, seine Nachricht soll gehört werden</a:t>
            </a:r>
          </a:p>
          <a:p>
            <a:pPr lvl="1"/>
            <a:r>
              <a:rPr lang="de-DE" dirty="0"/>
              <a:t>Lesende werden vorbereitet, dass jemand wichtiges/besonderes etwas zu sagen hat</a:t>
            </a:r>
          </a:p>
        </p:txBody>
      </p:sp>
    </p:spTree>
    <p:extLst>
      <p:ext uri="{BB962C8B-B14F-4D97-AF65-F5344CB8AC3E}">
        <p14:creationId xmlns:p14="http://schemas.microsoft.com/office/powerpoint/2010/main" val="2125769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DAB3D-47F4-5B97-58A8-089D05CFF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D560C-E899-4BE1-78A8-8A12F160F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i="1" dirty="0"/>
              <a:t>V2: „und alle Brüder und Schwestern, die bei mir sind, an die Gemeinden in Galatien:“</a:t>
            </a:r>
            <a:endParaRPr lang="de-DE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A45E1-5991-5676-20F9-BE4DB58D7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Paulus schreibt nicht allein, mehrere Christen und Christinnen stehen hinter seinen Aussagen!</a:t>
            </a:r>
          </a:p>
          <a:p>
            <a:r>
              <a:rPr lang="de-DE" dirty="0"/>
              <a:t>Paulus schreibt einen Rundbrief an mehrere Gemeinden</a:t>
            </a:r>
          </a:p>
        </p:txBody>
      </p:sp>
    </p:spTree>
    <p:extLst>
      <p:ext uri="{BB962C8B-B14F-4D97-AF65-F5344CB8AC3E}">
        <p14:creationId xmlns:p14="http://schemas.microsoft.com/office/powerpoint/2010/main" val="3913463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1F4B6F-78A9-E6BD-20EC-C8F8F35A5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4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805EC-0958-1FDE-2EAA-BD043F21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An wen schreibt Paulus?</a:t>
            </a:r>
          </a:p>
        </p:txBody>
      </p:sp>
      <p:sp>
        <p:nvSpPr>
          <p:cNvPr id="5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57F985BB-3763-8030-BE4A-8C46438BC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Nord-Galatische Theorie: keltisch-stämmige Christen in Landschaft Galatien (heute: Ankara)</a:t>
            </a:r>
          </a:p>
          <a:p>
            <a:r>
              <a:rPr lang="en-US" sz="2200"/>
              <a:t>Süd-Galatische Theorie: heidenchristliche Gemeinden in der Provinz Galatien (u.a. Antiochia, Ikonion, Lystra, Derbe)</a:t>
            </a:r>
          </a:p>
        </p:txBody>
      </p:sp>
      <p:pic>
        <p:nvPicPr>
          <p:cNvPr id="5" name="Inhaltsplatzhalter 4" descr="Ein Bild, das Karte, Text, Atlas enthält.&#10;&#10;KI-generierte Inhalte können fehlerhaft sein.">
            <a:extLst>
              <a:ext uri="{FF2B5EF4-FFF2-40B4-BE49-F238E27FC236}">
                <a16:creationId xmlns:a16="http://schemas.microsoft.com/office/drawing/2014/main" id="{D91901B2-8039-C451-52B2-6071306DA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0" r="2131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33609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42005-A327-B798-4559-E0D34292C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726E3-17C0-9CB0-26BA-C681977EF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i="1" dirty="0"/>
              <a:t>V2: „und alle Brüder und Schwestern, die bei mir sind, an die Gemeinden in Galatien:“</a:t>
            </a:r>
            <a:endParaRPr lang="de-DE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07FB5-F0B0-40CF-318E-E78BB3AC5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Kein Dank am Anfang des Briefes!</a:t>
            </a:r>
          </a:p>
          <a:p>
            <a:pPr lvl="1"/>
            <a:r>
              <a:rPr lang="de-DE" dirty="0"/>
              <a:t>1. </a:t>
            </a:r>
            <a:r>
              <a:rPr lang="de-DE" dirty="0" err="1"/>
              <a:t>Thess</a:t>
            </a:r>
            <a:r>
              <a:rPr lang="de-DE" dirty="0"/>
              <a:t> 1,2: </a:t>
            </a:r>
            <a:r>
              <a:rPr lang="de-DE" i="1" dirty="0"/>
              <a:t>„Es vergeht kein Tag, an dem wir Gott nicht für euch alle danken.“</a:t>
            </a:r>
            <a:r>
              <a:rPr lang="de-DE" dirty="0"/>
              <a:t> </a:t>
            </a:r>
          </a:p>
          <a:p>
            <a:pPr lvl="1"/>
            <a:r>
              <a:rPr lang="de-DE" dirty="0" err="1"/>
              <a:t>Eph</a:t>
            </a:r>
            <a:r>
              <a:rPr lang="de-DE" dirty="0"/>
              <a:t> 1,16: </a:t>
            </a:r>
            <a:r>
              <a:rPr lang="de-DE" i="1" dirty="0"/>
              <a:t>Ich kann „nicht anders, als Gott immer wieder für euch zu danken.“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Kol 1,3: </a:t>
            </a:r>
            <a:r>
              <a:rPr lang="de-DE" i="1" dirty="0"/>
              <a:t>„Jedes Mal, wenn wir für euch beten, danken wir Gott, dem Vater unseres Herrn Jesus Christus, für euch.“</a:t>
            </a:r>
            <a:endParaRPr lang="de-DE" dirty="0"/>
          </a:p>
          <a:p>
            <a:r>
              <a:rPr lang="de-DE" dirty="0"/>
              <a:t>In Galatien läuft so viel schief, dass Paulus keinen Grund hat, im Brief einen Dank an Gott auszusprechen!</a:t>
            </a:r>
          </a:p>
        </p:txBody>
      </p:sp>
    </p:spTree>
    <p:extLst>
      <p:ext uri="{BB962C8B-B14F-4D97-AF65-F5344CB8AC3E}">
        <p14:creationId xmlns:p14="http://schemas.microsoft.com/office/powerpoint/2010/main" val="3591240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56DDE-A72F-53BB-8556-CD558A92E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AC88D-B1E4-72A1-348D-E2AB7CE87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i="1" dirty="0"/>
              <a:t>V3: „Gnade sei mit euch und Friede von Gott, unserm Vater, und dem Herrn Jesus Christus,“</a:t>
            </a:r>
            <a:endParaRPr lang="de-DE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5F773-D330-E942-C33A-17609140B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Segensgruß kommt oft in Paulusbriefen vor</a:t>
            </a:r>
          </a:p>
          <a:p>
            <a:r>
              <a:rPr lang="de-DE" dirty="0"/>
              <a:t>Gemeinden in Galatien brauchen DRINGEND Gnade &amp; Frieden</a:t>
            </a:r>
          </a:p>
          <a:p>
            <a:endParaRPr lang="de-DE" dirty="0"/>
          </a:p>
          <a:p>
            <a:r>
              <a:rPr lang="de-DE" dirty="0"/>
              <a:t>Gnade und Frieden kommt nur von Gott &amp; Jesus Christus</a:t>
            </a:r>
          </a:p>
        </p:txBody>
      </p:sp>
    </p:spTree>
    <p:extLst>
      <p:ext uri="{BB962C8B-B14F-4D97-AF65-F5344CB8AC3E}">
        <p14:creationId xmlns:p14="http://schemas.microsoft.com/office/powerpoint/2010/main" val="1129864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31A5E-F4E5-1851-1CCA-8079C0141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808B-D63B-2F2F-23E8-3505196C7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i="1" dirty="0"/>
              <a:t>V4: „der sich selbst für unsre Sünden dahingegeben hat, dass er uns errette von dieser gegenwärtigen, bösen Welt nach dem Willen Gottes, unseres Vaters.“</a:t>
            </a:r>
            <a:endParaRPr lang="de-DE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11F34-FDC9-B587-9C5B-5F7A5E940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Erinnerung an die Galater: Jesus hat sich freiwillig für unsere Sünden hingegeben!</a:t>
            </a:r>
          </a:p>
          <a:p>
            <a:endParaRPr lang="de-DE" dirty="0"/>
          </a:p>
          <a:p>
            <a:r>
              <a:rPr lang="de-DE" dirty="0"/>
              <a:t>Wir sind gerettet aus dieser Welt!</a:t>
            </a:r>
          </a:p>
          <a:p>
            <a:endParaRPr lang="de-DE" dirty="0"/>
          </a:p>
          <a:p>
            <a:r>
              <a:rPr lang="de-DE" dirty="0"/>
              <a:t>Das alles ist Gottes Wille und Gottes Plan</a:t>
            </a:r>
          </a:p>
        </p:txBody>
      </p:sp>
    </p:spTree>
    <p:extLst>
      <p:ext uri="{BB962C8B-B14F-4D97-AF65-F5344CB8AC3E}">
        <p14:creationId xmlns:p14="http://schemas.microsoft.com/office/powerpoint/2010/main" val="710005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52E5C-18A8-7283-72E5-AF3F5FC49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C3F76-3EA4-E386-11BD-818EA9A63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i="1" dirty="0"/>
              <a:t>V5: „Ihm sei Ehre von Ewigkeit zu Ewigkeit! Amen.“</a:t>
            </a:r>
            <a:endParaRPr lang="de-DE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81439-45F4-F565-C966-1A05FF2DA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Gott gebührt alle Ehre für sein Werk!</a:t>
            </a:r>
          </a:p>
          <a:p>
            <a:endParaRPr lang="de-DE" dirty="0"/>
          </a:p>
          <a:p>
            <a:r>
              <a:rPr lang="de-DE" dirty="0"/>
              <a:t>Gottes gute Nachricht führt immer zu Dank, Freude und Gottes Ehre</a:t>
            </a:r>
          </a:p>
        </p:txBody>
      </p:sp>
    </p:spTree>
    <p:extLst>
      <p:ext uri="{BB962C8B-B14F-4D97-AF65-F5344CB8AC3E}">
        <p14:creationId xmlns:p14="http://schemas.microsoft.com/office/powerpoint/2010/main" val="4054481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Galaterbrief">
      <a:dk1>
        <a:srgbClr val="323335"/>
      </a:dk1>
      <a:lt1>
        <a:srgbClr val="EAEAEB"/>
      </a:lt1>
      <a:dk2>
        <a:srgbClr val="223859"/>
      </a:dk2>
      <a:lt2>
        <a:srgbClr val="F7F7F7"/>
      </a:lt2>
      <a:accent1>
        <a:srgbClr val="3D5467"/>
      </a:accent1>
      <a:accent2>
        <a:srgbClr val="8AA29E"/>
      </a:accent2>
      <a:accent3>
        <a:srgbClr val="3C1518"/>
      </a:accent3>
      <a:accent4>
        <a:srgbClr val="BE5A38"/>
      </a:accent4>
      <a:accent5>
        <a:srgbClr val="DBAFC1"/>
      </a:accent5>
      <a:accent6>
        <a:srgbClr val="B2BCAA"/>
      </a:accent6>
      <a:hlink>
        <a:srgbClr val="467886"/>
      </a:hlink>
      <a:folHlink>
        <a:srgbClr val="838E83"/>
      </a:folHlink>
    </a:clrScheme>
    <a:fontScheme name="CKB">
      <a:majorFont>
        <a:latin typeface="Nunito"/>
        <a:ea typeface=""/>
        <a:cs typeface=""/>
      </a:majorFont>
      <a:minorFont>
        <a:latin typeface="Nuni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b">
        <a:normAutofit/>
      </a:bodyPr>
      <a:lstStyle>
        <a:defPPr algn="l">
          <a:defRPr sz="2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569</Words>
  <Application>Microsoft Macintosh PowerPoint</Application>
  <PresentationFormat>Breitbild</PresentationFormat>
  <Paragraphs>43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Aptos</vt:lpstr>
      <vt:lpstr>Arial</vt:lpstr>
      <vt:lpstr>Nunito</vt:lpstr>
      <vt:lpstr>Nunito Light</vt:lpstr>
      <vt:lpstr>Office</vt:lpstr>
      <vt:lpstr>Einführung zum Galaterbrief</vt:lpstr>
      <vt:lpstr>1 Paulus, Apostel nicht von Menschen, auch nicht durch einen Menschen, sondern durch Jesus Christus und Gott, den Vater, der ihn auferweckt hat von den Toten, 2 und alle Brüder und Schwestern, die bei mir sind, an die Gemeinden in Galatien: 3 Gnade sei mit euch und Friede von Gott, unserm Vater, und dem Herrn Jesus Christus, 4 der sich selbst für unsre Sünden dahingegeben hat, dass er uns errette von dieser gegenwärtigen, bösen Welt nach dem Willen Gottes, unseres Vaters. 5 Ihm sei Ehre von Ewigkeit zu Ewigkeit! Amen.</vt:lpstr>
      <vt:lpstr>V1: „Paulus, Apostel nicht von Menschen, auch nicht durch einen Menschen, sondern durch Jesus Christus und Gott, den Vater, der ihn auferweckt hat von den Toten,“</vt:lpstr>
      <vt:lpstr>V2: „und alle Brüder und Schwestern, die bei mir sind, an die Gemeinden in Galatien:“</vt:lpstr>
      <vt:lpstr>An wen schreibt Paulus?</vt:lpstr>
      <vt:lpstr>V2: „und alle Brüder und Schwestern, die bei mir sind, an die Gemeinden in Galatien:“</vt:lpstr>
      <vt:lpstr>V3: „Gnade sei mit euch und Friede von Gott, unserm Vater, und dem Herrn Jesus Christus,“</vt:lpstr>
      <vt:lpstr>V4: „der sich selbst für unsre Sünden dahingegeben hat, dass er uns errette von dieser gegenwärtigen, bösen Welt nach dem Willen Gottes, unseres Vaters.“</vt:lpstr>
      <vt:lpstr>V5: „Ihm sei Ehre von Ewigkeit zu Ewigkeit! Amen.“</vt:lpstr>
      <vt:lpstr>Die Melodie des Galaterbriefs: Freiheit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Lukas Wehmeyer</dc:creator>
  <cp:lastModifiedBy>Simon Jung</cp:lastModifiedBy>
  <cp:revision>4</cp:revision>
  <dcterms:created xsi:type="dcterms:W3CDTF">2025-01-12T12:17:19Z</dcterms:created>
  <dcterms:modified xsi:type="dcterms:W3CDTF">2025-10-09T20:11:18Z</dcterms:modified>
</cp:coreProperties>
</file>